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5" r:id="rId1"/>
  </p:sldMasterIdLst>
  <p:notesMasterIdLst>
    <p:notesMasterId r:id="rId19"/>
  </p:notesMasterIdLst>
  <p:sldIdLst>
    <p:sldId id="305" r:id="rId2"/>
    <p:sldId id="353" r:id="rId3"/>
    <p:sldId id="304" r:id="rId4"/>
    <p:sldId id="338" r:id="rId5"/>
    <p:sldId id="341" r:id="rId6"/>
    <p:sldId id="340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  <p:cmAuthor id="2" name="H2" initials="H" lastIdx="1" clrIdx="1">
    <p:extLst>
      <p:ext uri="{19B8F6BF-5375-455C-9EA6-DF929625EA0E}">
        <p15:presenceInfo xmlns:p15="http://schemas.microsoft.com/office/powerpoint/2012/main" userId="H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0000"/>
    <a:srgbClr val="FFFF00"/>
    <a:srgbClr val="00FF99"/>
    <a:srgbClr val="CC66FF"/>
    <a:srgbClr val="0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30T15:56:36.527" idx="1">
    <p:pos x="7108" y="160"/>
    <p:text>PB2 (Lê An): Canh chỉnh Shape + canh dòng đều.</p:text>
    <p:extLst>
      <p:ext uri="{C676402C-5697-4E1C-873F-D02D1690AC5C}">
        <p15:threadingInfo xmlns:p15="http://schemas.microsoft.com/office/powerpoint/2012/main" timeZoneBias="-420"/>
      </p:ext>
    </p:extLst>
  </p:cm>
  <p:cm authorId="2" dt="2021-08-01T07:12:23.561" idx="1">
    <p:pos x="7108" y="256"/>
    <p:text>OK</p:text>
    <p:extLst>
      <p:ext uri="{C676402C-5697-4E1C-873F-D02D1690AC5C}">
        <p15:threadingInfo xmlns:p15="http://schemas.microsoft.com/office/powerpoint/2012/main" timeZoneBias="-42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97365-787A-4636-B088-13C5F364787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70B79-EB5A-4423-A587-03A0EAD0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1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38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1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99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1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9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1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10.wmf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0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9.png"/><Relationship Id="rId7" Type="http://schemas.openxmlformats.org/officeDocument/2006/relationships/image" Target="../media/image2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4.jf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fif"/><Relationship Id="rId3" Type="http://schemas.openxmlformats.org/officeDocument/2006/relationships/image" Target="../media/image12.wmf"/><Relationship Id="rId7" Type="http://schemas.openxmlformats.org/officeDocument/2006/relationships/oleObject" Target="../embeddings/oleObject29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6.bin"/><Relationship Id="rId3" Type="http://schemas.openxmlformats.org/officeDocument/2006/relationships/image" Target="../media/image1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5.bin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14.jfi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fi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76200"/>
            <a:ext cx="12192000" cy="7269638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13556"/>
            <a:ext cx="7391400" cy="117724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auto" hangingPunct="0">
              <a:spcBef>
                <a:spcPts val="0"/>
              </a:spcBef>
              <a:spcAft>
                <a:spcPts val="45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PHÒNG GIÁO DỤC VÀ ĐÀO TẠO QUẬN GÒ VẤP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3289466" y="3412397"/>
            <a:ext cx="5778335" cy="1253228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GIẢNG HÌNH HỌC </a:t>
            </a:r>
          </a:p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9</a:t>
            </a:r>
            <a:endParaRPr lang="en-US" sz="3200" b="1" dirty="0">
              <a:solidFill>
                <a:srgbClr val="0000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6">
            <a:extLst>
              <a:ext uri="{FF2B5EF4-FFF2-40B4-BE49-F238E27FC236}">
                <a16:creationId xmlns:a16="http://schemas.microsoft.com/office/drawing/2014/main" id="{0509C353-B89E-4B6E-A3DC-41DB67C34872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04800"/>
            <a:ext cx="4648200" cy="3278188"/>
            <a:chOff x="2688" y="192"/>
            <a:chExt cx="2928" cy="2065"/>
          </a:xfrm>
        </p:grpSpPr>
        <p:grpSp>
          <p:nvGrpSpPr>
            <p:cNvPr id="7" name="Group 43">
              <a:extLst>
                <a:ext uri="{FF2B5EF4-FFF2-40B4-BE49-F238E27FC236}">
                  <a16:creationId xmlns:a16="http://schemas.microsoft.com/office/drawing/2014/main" id="{28B92691-A226-4D1C-8A1E-380E84610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92"/>
              <a:ext cx="2928" cy="2065"/>
              <a:chOff x="2784" y="1392"/>
              <a:chExt cx="2928" cy="2065"/>
            </a:xfrm>
          </p:grpSpPr>
          <p:sp>
            <p:nvSpPr>
              <p:cNvPr id="9" name="Text Box 25">
                <a:extLst>
                  <a:ext uri="{FF2B5EF4-FFF2-40B4-BE49-F238E27FC236}">
                    <a16:creationId xmlns:a16="http://schemas.microsoft.com/office/drawing/2014/main" id="{E08C50D1-7BA3-48ED-83BD-F96CD844B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1392"/>
                <a:ext cx="2928" cy="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FF"/>
                    </a:solidFill>
                  </a:rPr>
                  <a:t>                           </a:t>
                </a:r>
                <a:r>
                  <a:rPr lang="en-US" altLang="en-US" b="1" u="sng" kern="0" dirty="0" err="1">
                    <a:solidFill>
                      <a:srgbClr val="0000FF"/>
                    </a:solidFill>
                  </a:rPr>
                  <a:t>Giải</a:t>
                </a:r>
                <a:r>
                  <a:rPr lang="en-US" altLang="en-US" b="1" u="sng" kern="0" dirty="0">
                    <a:solidFill>
                      <a:srgbClr val="0000FF"/>
                    </a:solidFill>
                  </a:rPr>
                  <a:t>:</a:t>
                </a:r>
                <a:r>
                  <a:rPr lang="en-US" altLang="en-US" kern="0" dirty="0">
                    <a:solidFill>
                      <a:srgbClr val="0000FF"/>
                    </a:solidFill>
                  </a:rPr>
                  <a:t>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1/ ∆ABC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và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∆HAC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vuông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và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góc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C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chung</a:t>
                </a:r>
                <a:endParaRPr lang="en-US" altLang="en-US" b="1" kern="0" dirty="0">
                  <a:solidFill>
                    <a:srgbClr val="000000"/>
                  </a:solidFill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        ∆ABC      ∆HAC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                                 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b="1" kern="0" dirty="0">
                  <a:solidFill>
                    <a:srgbClr val="000000"/>
                  </a:solidFill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        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AC</a:t>
                </a:r>
                <a:r>
                  <a:rPr lang="en-US" altLang="en-US" sz="2000" b="1" kern="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= BC.HC  h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ay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+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Chứng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minh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tương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tự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ta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được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  <p:graphicFrame>
            <p:nvGraphicFramePr>
              <p:cNvPr id="10" name="Object 31">
                <a:extLst>
                  <a:ext uri="{FF2B5EF4-FFF2-40B4-BE49-F238E27FC236}">
                    <a16:creationId xmlns:a16="http://schemas.microsoft.com/office/drawing/2014/main" id="{D4022293-CAD7-4642-B8D8-13ECFE3142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64" y="1628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14151" imgH="215619" progId="Equation.3">
                      <p:embed/>
                    </p:oleObj>
                  </mc:Choice>
                  <mc:Fallback>
                    <p:oleObj name="Equation" r:id="rId2" imgW="114151" imgH="215619" progId="Equation.3">
                      <p:embed/>
                      <p:pic>
                        <p:nvPicPr>
                          <p:cNvPr id="10" name="Object 31">
                            <a:extLst>
                              <a:ext uri="{FF2B5EF4-FFF2-40B4-BE49-F238E27FC236}">
                                <a16:creationId xmlns:a16="http://schemas.microsoft.com/office/drawing/2014/main" id="{D4022293-CAD7-4642-B8D8-13ECFE31429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1628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35">
                <a:extLst>
                  <a:ext uri="{FF2B5EF4-FFF2-40B4-BE49-F238E27FC236}">
                    <a16:creationId xmlns:a16="http://schemas.microsoft.com/office/drawing/2014/main" id="{BB2960FD-5BF5-4660-92F0-EF5959A942E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60" y="2183"/>
              <a:ext cx="804" cy="3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698400" imgH="393480" progId="Equation.DSMT4">
                      <p:embed/>
                    </p:oleObj>
                  </mc:Choice>
                  <mc:Fallback>
                    <p:oleObj name="Equation" r:id="rId4" imgW="698400" imgH="393480" progId="Equation.DSMT4">
                      <p:embed/>
                      <p:pic>
                        <p:nvPicPr>
                          <p:cNvPr id="11" name="Object 35">
                            <a:extLst>
                              <a:ext uri="{FF2B5EF4-FFF2-40B4-BE49-F238E27FC236}">
                                <a16:creationId xmlns:a16="http://schemas.microsoft.com/office/drawing/2014/main" id="{BB2960FD-5BF5-4660-92F0-EF5959A942E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0" y="2183"/>
                            <a:ext cx="804" cy="3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38">
                <a:extLst>
                  <a:ext uri="{FF2B5EF4-FFF2-40B4-BE49-F238E27FC236}">
                    <a16:creationId xmlns:a16="http://schemas.microsoft.com/office/drawing/2014/main" id="{1A2C7601-8670-459D-B22B-F6F17918C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3" y="2677"/>
                <a:ext cx="735" cy="25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en-US" sz="2000" b="1" kern="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a.b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’</a:t>
                </a:r>
              </a:p>
            </p:txBody>
          </p:sp>
          <p:sp>
            <p:nvSpPr>
              <p:cNvPr id="13" name="Freeform 39">
                <a:extLst>
                  <a:ext uri="{FF2B5EF4-FFF2-40B4-BE49-F238E27FC236}">
                    <a16:creationId xmlns:a16="http://schemas.microsoft.com/office/drawing/2014/main" id="{728D3D74-F782-4A3F-9E5B-7EBD1183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016"/>
                <a:ext cx="160" cy="64"/>
              </a:xfrm>
              <a:custGeom>
                <a:avLst/>
                <a:gdLst>
                  <a:gd name="T0" fmla="*/ 22 w 272"/>
                  <a:gd name="T1" fmla="*/ 4 h 128"/>
                  <a:gd name="T2" fmla="*/ 5 w 272"/>
                  <a:gd name="T3" fmla="*/ 4 h 128"/>
                  <a:gd name="T4" fmla="*/ 5 w 272"/>
                  <a:gd name="T5" fmla="*/ 28 h 128"/>
                  <a:gd name="T6" fmla="*/ 39 w 272"/>
                  <a:gd name="T7" fmla="*/ 28 h 128"/>
                  <a:gd name="T8" fmla="*/ 55 w 272"/>
                  <a:gd name="T9" fmla="*/ 4 h 128"/>
                  <a:gd name="T10" fmla="*/ 89 w 272"/>
                  <a:gd name="T11" fmla="*/ 4 h 128"/>
                  <a:gd name="T12" fmla="*/ 89 w 272"/>
                  <a:gd name="T13" fmla="*/ 28 h 128"/>
                  <a:gd name="T14" fmla="*/ 72 w 272"/>
                  <a:gd name="T15" fmla="*/ 28 h 128"/>
                  <a:gd name="T16" fmla="*/ 89 w 272"/>
                  <a:gd name="T17" fmla="*/ 28 h 1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128"/>
                  <a:gd name="T29" fmla="*/ 272 w 272"/>
                  <a:gd name="T30" fmla="*/ 128 h 1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128">
                    <a:moveTo>
                      <a:pt x="64" y="16"/>
                    </a:moveTo>
                    <a:cubicBezTo>
                      <a:pt x="44" y="8"/>
                      <a:pt x="24" y="0"/>
                      <a:pt x="16" y="16"/>
                    </a:cubicBezTo>
                    <a:cubicBezTo>
                      <a:pt x="8" y="32"/>
                      <a:pt x="0" y="96"/>
                      <a:pt x="16" y="112"/>
                    </a:cubicBezTo>
                    <a:cubicBezTo>
                      <a:pt x="32" y="128"/>
                      <a:pt x="88" y="128"/>
                      <a:pt x="112" y="112"/>
                    </a:cubicBezTo>
                    <a:cubicBezTo>
                      <a:pt x="136" y="96"/>
                      <a:pt x="136" y="32"/>
                      <a:pt x="160" y="16"/>
                    </a:cubicBezTo>
                    <a:cubicBezTo>
                      <a:pt x="184" y="0"/>
                      <a:pt x="240" y="0"/>
                      <a:pt x="256" y="16"/>
                    </a:cubicBezTo>
                    <a:cubicBezTo>
                      <a:pt x="272" y="32"/>
                      <a:pt x="264" y="96"/>
                      <a:pt x="256" y="112"/>
                    </a:cubicBezTo>
                    <a:cubicBezTo>
                      <a:pt x="248" y="128"/>
                      <a:pt x="208" y="112"/>
                      <a:pt x="208" y="112"/>
                    </a:cubicBezTo>
                    <a:cubicBezTo>
                      <a:pt x="208" y="112"/>
                      <a:pt x="232" y="112"/>
                      <a:pt x="256" y="11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4" name="Object 40">
                <a:extLst>
                  <a:ext uri="{FF2B5EF4-FFF2-40B4-BE49-F238E27FC236}">
                    <a16:creationId xmlns:a16="http://schemas.microsoft.com/office/drawing/2014/main" id="{958C2555-D0ED-4209-B2F7-8A4D988F964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28" y="1968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90417" imgH="152334" progId="Equation.3">
                      <p:embed/>
                    </p:oleObj>
                  </mc:Choice>
                  <mc:Fallback>
                    <p:oleObj name="Equation" r:id="rId6" imgW="190417" imgH="152334" progId="Equation.3">
                      <p:embed/>
                      <p:pic>
                        <p:nvPicPr>
                          <p:cNvPr id="14" name="Object 40">
                            <a:extLst>
                              <a:ext uri="{FF2B5EF4-FFF2-40B4-BE49-F238E27FC236}">
                                <a16:creationId xmlns:a16="http://schemas.microsoft.com/office/drawing/2014/main" id="{958C2555-D0ED-4209-B2F7-8A4D988F964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1968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41">
                <a:extLst>
                  <a:ext uri="{FF2B5EF4-FFF2-40B4-BE49-F238E27FC236}">
                    <a16:creationId xmlns:a16="http://schemas.microsoft.com/office/drawing/2014/main" id="{AEED591A-1DC6-4949-83EC-6ED0362B273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28" y="2256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90417" imgH="152334" progId="Equation.3">
                      <p:embed/>
                    </p:oleObj>
                  </mc:Choice>
                  <mc:Fallback>
                    <p:oleObj name="Equation" r:id="rId8" imgW="190417" imgH="152334" progId="Equation.3">
                      <p:embed/>
                      <p:pic>
                        <p:nvPicPr>
                          <p:cNvPr id="15" name="Object 41">
                            <a:extLst>
                              <a:ext uri="{FF2B5EF4-FFF2-40B4-BE49-F238E27FC236}">
                                <a16:creationId xmlns:a16="http://schemas.microsoft.com/office/drawing/2014/main" id="{AEED591A-1DC6-4949-83EC-6ED0362B27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2256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ctangle 42">
                <a:extLst>
                  <a:ext uri="{FF2B5EF4-FFF2-40B4-BE49-F238E27FC236}">
                    <a16:creationId xmlns:a16="http://schemas.microsoft.com/office/drawing/2014/main" id="{7BC38B44-6765-4AF3-A2E6-4E47EDF11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" y="3205"/>
                <a:ext cx="717" cy="25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en-US" sz="2000" b="1" kern="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a.c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’</a:t>
                </a:r>
              </a:p>
            </p:txBody>
          </p:sp>
        </p:grpSp>
        <p:graphicFrame>
          <p:nvGraphicFramePr>
            <p:cNvPr id="8" name="Object 72">
              <a:extLst>
                <a:ext uri="{FF2B5EF4-FFF2-40B4-BE49-F238E27FC236}">
                  <a16:creationId xmlns:a16="http://schemas.microsoft.com/office/drawing/2014/main" id="{44105139-C0D8-45B8-8866-3A7EC11EEC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2" y="1546"/>
            <a:ext cx="2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417" imgH="152334" progId="Equation.DSMT4">
                    <p:embed/>
                  </p:oleObj>
                </mc:Choice>
                <mc:Fallback>
                  <p:oleObj name="Equation" r:id="rId9" imgW="190417" imgH="152334" progId="Equation.DSMT4">
                    <p:embed/>
                    <p:pic>
                      <p:nvPicPr>
                        <p:cNvPr id="8" name="Object 72">
                          <a:extLst>
                            <a:ext uri="{FF2B5EF4-FFF2-40B4-BE49-F238E27FC236}">
                              <a16:creationId xmlns:a16="http://schemas.microsoft.com/office/drawing/2014/main" id="{44105139-C0D8-45B8-8866-3A7EC11EEC2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546"/>
                          <a:ext cx="2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82">
            <a:extLst>
              <a:ext uri="{FF2B5EF4-FFF2-40B4-BE49-F238E27FC236}">
                <a16:creationId xmlns:a16="http://schemas.microsoft.com/office/drawing/2014/main" id="{40AD97F6-F0D1-493B-A36C-B38448C9920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976437"/>
            <a:ext cx="3810000" cy="4019550"/>
            <a:chOff x="240" y="768"/>
            <a:chExt cx="2400" cy="2532"/>
          </a:xfrm>
        </p:grpSpPr>
        <p:grpSp>
          <p:nvGrpSpPr>
            <p:cNvPr id="28" name="Group 77">
              <a:extLst>
                <a:ext uri="{FF2B5EF4-FFF2-40B4-BE49-F238E27FC236}">
                  <a16:creationId xmlns:a16="http://schemas.microsoft.com/office/drawing/2014/main" id="{C58BDCA8-FC3C-4454-A1EB-338B4054F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768"/>
              <a:ext cx="2400" cy="2532"/>
              <a:chOff x="240" y="768"/>
              <a:chExt cx="2400" cy="2532"/>
            </a:xfrm>
          </p:grpSpPr>
          <p:grpSp>
            <p:nvGrpSpPr>
              <p:cNvPr id="32" name="Group 20">
                <a:extLst>
                  <a:ext uri="{FF2B5EF4-FFF2-40B4-BE49-F238E27FC236}">
                    <a16:creationId xmlns:a16="http://schemas.microsoft.com/office/drawing/2014/main" id="{C317B1E8-7B36-4532-95D7-C4D85CBE02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1200"/>
                <a:ext cx="2248" cy="1464"/>
                <a:chOff x="56" y="528"/>
                <a:chExt cx="2248" cy="1464"/>
              </a:xfrm>
            </p:grpSpPr>
            <p:sp>
              <p:nvSpPr>
                <p:cNvPr id="35" name="AutoShape 4">
                  <a:extLst>
                    <a:ext uri="{FF2B5EF4-FFF2-40B4-BE49-F238E27FC236}">
                      <a16:creationId xmlns:a16="http://schemas.microsoft.com/office/drawing/2014/main" id="{4A8880F8-8340-4835-9E06-1E9734F43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227272">
                  <a:off x="672" y="720"/>
                  <a:ext cx="960" cy="1584"/>
                </a:xfrm>
                <a:prstGeom prst="rtTriangle">
                  <a:avLst/>
                </a:prstGeom>
                <a:solidFill>
                  <a:srgbClr val="BBE0E3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6">
                  <a:extLst>
                    <a:ext uri="{FF2B5EF4-FFF2-40B4-BE49-F238E27FC236}">
                      <a16:creationId xmlns:a16="http://schemas.microsoft.com/office/drawing/2014/main" id="{D9C1F731-9FA5-4CF1-A724-7364B49F14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47443">
                  <a:off x="666" y="718"/>
                  <a:ext cx="132" cy="132"/>
                </a:xfrm>
                <a:prstGeom prst="rect">
                  <a:avLst/>
                </a:prstGeom>
                <a:solidFill>
                  <a:srgbClr val="BBE0E3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5">
                  <a:extLst>
                    <a:ext uri="{FF2B5EF4-FFF2-40B4-BE49-F238E27FC236}">
                      <a16:creationId xmlns:a16="http://schemas.microsoft.com/office/drawing/2014/main" id="{ABF885F3-913F-4A36-A577-4DDE9DE8FC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2" y="712"/>
                  <a:ext cx="0" cy="81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125C26AB-FDF3-4C5E-8E64-7F2573130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7845">
                  <a:off x="584" y="896"/>
                  <a:ext cx="104" cy="104"/>
                </a:xfrm>
                <a:custGeom>
                  <a:avLst/>
                  <a:gdLst>
                    <a:gd name="T0" fmla="*/ 0 w 248"/>
                    <a:gd name="T1" fmla="*/ 32 h 256"/>
                    <a:gd name="T2" fmla="*/ 34 w 248"/>
                    <a:gd name="T3" fmla="*/ 40 h 256"/>
                    <a:gd name="T4" fmla="*/ 42 w 248"/>
                    <a:gd name="T5" fmla="*/ 16 h 256"/>
                    <a:gd name="T6" fmla="*/ 42 w 248"/>
                    <a:gd name="T7" fmla="*/ 0 h 2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8"/>
                    <a:gd name="T13" fmla="*/ 0 h 256"/>
                    <a:gd name="T14" fmla="*/ 248 w 248"/>
                    <a:gd name="T15" fmla="*/ 256 h 2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8" h="256">
                      <a:moveTo>
                        <a:pt x="0" y="192"/>
                      </a:moveTo>
                      <a:cubicBezTo>
                        <a:pt x="76" y="224"/>
                        <a:pt x="152" y="256"/>
                        <a:pt x="192" y="240"/>
                      </a:cubicBezTo>
                      <a:cubicBezTo>
                        <a:pt x="232" y="224"/>
                        <a:pt x="232" y="136"/>
                        <a:pt x="240" y="96"/>
                      </a:cubicBezTo>
                      <a:cubicBezTo>
                        <a:pt x="248" y="56"/>
                        <a:pt x="244" y="28"/>
                        <a:pt x="24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>
                  <a:extLst>
                    <a:ext uri="{FF2B5EF4-FFF2-40B4-BE49-F238E27FC236}">
                      <a16:creationId xmlns:a16="http://schemas.microsoft.com/office/drawing/2014/main" id="{363A0D0A-CFCE-49A1-A9CE-DB1D2AF70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816"/>
                  <a:ext cx="173" cy="173"/>
                </a:xfrm>
                <a:custGeom>
                  <a:avLst/>
                  <a:gdLst>
                    <a:gd name="T0" fmla="*/ 0 w 432"/>
                    <a:gd name="T1" fmla="*/ 73 h 344"/>
                    <a:gd name="T2" fmla="*/ 38 w 432"/>
                    <a:gd name="T3" fmla="*/ 85 h 344"/>
                    <a:gd name="T4" fmla="*/ 62 w 432"/>
                    <a:gd name="T5" fmla="*/ 61 h 344"/>
                    <a:gd name="T6" fmla="*/ 69 w 432"/>
                    <a:gd name="T7" fmla="*/ 0 h 3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344"/>
                    <a:gd name="T14" fmla="*/ 432 w 432"/>
                    <a:gd name="T15" fmla="*/ 344 h 3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344">
                      <a:moveTo>
                        <a:pt x="0" y="288"/>
                      </a:moveTo>
                      <a:cubicBezTo>
                        <a:pt x="88" y="316"/>
                        <a:pt x="176" y="344"/>
                        <a:pt x="240" y="336"/>
                      </a:cubicBezTo>
                      <a:cubicBezTo>
                        <a:pt x="304" y="328"/>
                        <a:pt x="352" y="296"/>
                        <a:pt x="384" y="240"/>
                      </a:cubicBezTo>
                      <a:cubicBezTo>
                        <a:pt x="416" y="184"/>
                        <a:pt x="424" y="40"/>
                        <a:pt x="43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>
                  <a:extLst>
                    <a:ext uri="{FF2B5EF4-FFF2-40B4-BE49-F238E27FC236}">
                      <a16:creationId xmlns:a16="http://schemas.microsoft.com/office/drawing/2014/main" id="{258B4937-9661-46FA-93FC-787D6C1E1E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792"/>
                  <a:ext cx="144" cy="144"/>
                </a:xfrm>
                <a:custGeom>
                  <a:avLst/>
                  <a:gdLst>
                    <a:gd name="T0" fmla="*/ 0 w 432"/>
                    <a:gd name="T1" fmla="*/ 51 h 344"/>
                    <a:gd name="T2" fmla="*/ 27 w 432"/>
                    <a:gd name="T3" fmla="*/ 59 h 344"/>
                    <a:gd name="T4" fmla="*/ 43 w 432"/>
                    <a:gd name="T5" fmla="*/ 42 h 344"/>
                    <a:gd name="T6" fmla="*/ 48 w 432"/>
                    <a:gd name="T7" fmla="*/ 0 h 3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344"/>
                    <a:gd name="T14" fmla="*/ 432 w 432"/>
                    <a:gd name="T15" fmla="*/ 344 h 3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344">
                      <a:moveTo>
                        <a:pt x="0" y="288"/>
                      </a:moveTo>
                      <a:cubicBezTo>
                        <a:pt x="88" y="316"/>
                        <a:pt x="176" y="344"/>
                        <a:pt x="240" y="336"/>
                      </a:cubicBezTo>
                      <a:cubicBezTo>
                        <a:pt x="304" y="328"/>
                        <a:pt x="352" y="296"/>
                        <a:pt x="384" y="240"/>
                      </a:cubicBezTo>
                      <a:cubicBezTo>
                        <a:pt x="416" y="184"/>
                        <a:pt x="424" y="40"/>
                        <a:pt x="43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Text Box 10">
                  <a:extLst>
                    <a:ext uri="{FF2B5EF4-FFF2-40B4-BE49-F238E27FC236}">
                      <a16:creationId xmlns:a16="http://schemas.microsoft.com/office/drawing/2014/main" id="{C3F77918-30F3-4A4B-8B19-4E9DA9C2A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52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42" name="Text Box 11">
                  <a:extLst>
                    <a:ext uri="{FF2B5EF4-FFF2-40B4-BE49-F238E27FC236}">
                      <a16:creationId xmlns:a16="http://schemas.microsoft.com/office/drawing/2014/main" id="{BA2FE28F-CA27-43AC-8A24-D5A5C21674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" y="140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43" name="Text Box 12">
                  <a:extLst>
                    <a:ext uri="{FF2B5EF4-FFF2-40B4-BE49-F238E27FC236}">
                      <a16:creationId xmlns:a16="http://schemas.microsoft.com/office/drawing/2014/main" id="{5E1D6A3C-A306-4844-A81C-2E30F55672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" y="144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  <p:sp>
              <p:nvSpPr>
                <p:cNvPr id="44" name="Text Box 13">
                  <a:extLst>
                    <a:ext uri="{FF2B5EF4-FFF2-40B4-BE49-F238E27FC236}">
                      <a16:creationId xmlns:a16="http://schemas.microsoft.com/office/drawing/2014/main" id="{9C56AE38-1F77-4517-9CA7-26F7147FB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00" y="129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b’</a:t>
                  </a:r>
                </a:p>
              </p:txBody>
            </p:sp>
            <p:sp>
              <p:nvSpPr>
                <p:cNvPr id="45" name="Text Box 14">
                  <a:extLst>
                    <a:ext uri="{FF2B5EF4-FFF2-40B4-BE49-F238E27FC236}">
                      <a16:creationId xmlns:a16="http://schemas.microsoft.com/office/drawing/2014/main" id="{0D37E635-7BA7-4FD9-A7F1-294D2ECB05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" y="129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c’</a:t>
                  </a:r>
                </a:p>
              </p:txBody>
            </p:sp>
            <p:sp>
              <p:nvSpPr>
                <p:cNvPr id="46" name="Text Box 15">
                  <a:extLst>
                    <a:ext uri="{FF2B5EF4-FFF2-40B4-BE49-F238E27FC236}">
                      <a16:creationId xmlns:a16="http://schemas.microsoft.com/office/drawing/2014/main" id="{0D154B36-D3AF-4640-8477-2183F2C3D5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" y="81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  <p:sp>
              <p:nvSpPr>
                <p:cNvPr id="47" name="Text Box 16">
                  <a:extLst>
                    <a:ext uri="{FF2B5EF4-FFF2-40B4-BE49-F238E27FC236}">
                      <a16:creationId xmlns:a16="http://schemas.microsoft.com/office/drawing/2014/main" id="{3268E20E-C479-459D-A937-5328A21BB7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81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 dirty="0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48" name="Text Box 17">
                  <a:extLst>
                    <a:ext uri="{FF2B5EF4-FFF2-40B4-BE49-F238E27FC236}">
                      <a16:creationId xmlns:a16="http://schemas.microsoft.com/office/drawing/2014/main" id="{88D4891D-D965-4201-A2C4-F7B0A1A73A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105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h</a:t>
                  </a:r>
                </a:p>
              </p:txBody>
            </p:sp>
            <p:sp>
              <p:nvSpPr>
                <p:cNvPr id="49" name="Text Box 18">
                  <a:extLst>
                    <a:ext uri="{FF2B5EF4-FFF2-40B4-BE49-F238E27FC236}">
                      <a16:creationId xmlns:a16="http://schemas.microsoft.com/office/drawing/2014/main" id="{721888F8-959E-43BE-8363-6F1A63A8A3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" y="153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H</a:t>
                  </a:r>
                </a:p>
              </p:txBody>
            </p:sp>
            <p:sp>
              <p:nvSpPr>
                <p:cNvPr id="50" name="Rectangle 19">
                  <a:extLst>
                    <a:ext uri="{FF2B5EF4-FFF2-40B4-BE49-F238E27FC236}">
                      <a16:creationId xmlns:a16="http://schemas.microsoft.com/office/drawing/2014/main" id="{353C27E8-0E29-475D-91FF-7602938E6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2" y="1418"/>
                  <a:ext cx="96" cy="96"/>
                </a:xfrm>
                <a:prstGeom prst="rect">
                  <a:avLst/>
                </a:prstGeom>
                <a:solidFill>
                  <a:srgbClr val="BBE0E3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3" name="Text Box 23">
                <a:extLst>
                  <a:ext uri="{FF2B5EF4-FFF2-40B4-BE49-F238E27FC236}">
                    <a16:creationId xmlns:a16="http://schemas.microsoft.com/office/drawing/2014/main" id="{6D1F1E53-68E9-438A-9868-A016B93A42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768"/>
                <a:ext cx="2400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Xét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bài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toán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: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Cho tam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giác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ABC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như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hình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vẽ</a:t>
                </a:r>
                <a:endParaRPr lang="en-US" altLang="en-US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 Box 24">
                <a:extLst>
                  <a:ext uri="{FF2B5EF4-FFF2-40B4-BE49-F238E27FC236}">
                    <a16:creationId xmlns:a16="http://schemas.microsoft.com/office/drawing/2014/main" id="{4822A45F-7E0A-4C7A-9152-83AA7128D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2544"/>
                <a:ext cx="1680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Chứng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minh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: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1/    b</a:t>
                </a:r>
                <a:r>
                  <a:rPr lang="en-US" altLang="en-US" b="1" kern="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 =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a.b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’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      c</a:t>
                </a:r>
                <a:r>
                  <a:rPr lang="en-US" altLang="en-US" b="1" kern="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a.c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’</a:t>
                </a:r>
              </a:p>
            </p:txBody>
          </p:sp>
        </p:grpSp>
        <p:grpSp>
          <p:nvGrpSpPr>
            <p:cNvPr id="29" name="Group 79">
              <a:extLst>
                <a:ext uri="{FF2B5EF4-FFF2-40B4-BE49-F238E27FC236}">
                  <a16:creationId xmlns:a16="http://schemas.microsoft.com/office/drawing/2014/main" id="{617FCA95-18CB-474E-BF5C-7046C315B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488"/>
              <a:ext cx="1488" cy="1289"/>
              <a:chOff x="1344" y="2832"/>
              <a:chExt cx="1488" cy="1289"/>
            </a:xfrm>
          </p:grpSpPr>
          <p:sp>
            <p:nvSpPr>
              <p:cNvPr id="30" name="Arc 80">
                <a:extLst>
                  <a:ext uri="{FF2B5EF4-FFF2-40B4-BE49-F238E27FC236}">
                    <a16:creationId xmlns:a16="http://schemas.microsoft.com/office/drawing/2014/main" id="{A8A71CF3-933E-48E8-8CDD-9B819C9F602A}"/>
                  </a:ext>
                </a:extLst>
              </p:cNvPr>
              <p:cNvSpPr>
                <a:spLocks/>
              </p:cNvSpPr>
              <p:nvPr/>
            </p:nvSpPr>
            <p:spPr bwMode="auto">
              <a:xfrm rot="2752281" flipV="1">
                <a:off x="1443" y="2733"/>
                <a:ext cx="1289" cy="1488"/>
              </a:xfrm>
              <a:custGeom>
                <a:avLst/>
                <a:gdLst>
                  <a:gd name="T0" fmla="*/ 0 w 21491"/>
                  <a:gd name="T1" fmla="*/ 0 h 21600"/>
                  <a:gd name="T2" fmla="*/ 77 w 21491"/>
                  <a:gd name="T3" fmla="*/ 92 h 21600"/>
                  <a:gd name="T4" fmla="*/ 0 w 21491"/>
                  <a:gd name="T5" fmla="*/ 103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 Box 81">
                <a:extLst>
                  <a:ext uri="{FF2B5EF4-FFF2-40B4-BE49-F238E27FC236}">
                    <a16:creationId xmlns:a16="http://schemas.microsoft.com/office/drawing/2014/main" id="{ED93F497-D3E9-41E1-85AE-E7F460845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705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4C29D80-17D0-475D-BB99-0D1CBF83B4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1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94C29D80-17D0-475D-BB99-0D1CBF83B4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1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7D604ADF-8886-4972-863A-4547EAAE464C}"/>
              </a:ext>
            </a:extLst>
          </p:cNvPr>
          <p:cNvGrpSpPr/>
          <p:nvPr/>
        </p:nvGrpSpPr>
        <p:grpSpPr>
          <a:xfrm>
            <a:off x="1752600" y="228601"/>
            <a:ext cx="3416300" cy="1641475"/>
            <a:chOff x="228600" y="228600"/>
            <a:chExt cx="4191000" cy="1885950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0EAB2342-20FD-481E-95AF-D45ABE45784D}"/>
                </a:ext>
              </a:extLst>
            </p:cNvPr>
            <p:cNvSpPr/>
            <p:nvPr/>
          </p:nvSpPr>
          <p:spPr>
            <a:xfrm>
              <a:off x="228600" y="228600"/>
              <a:ext cx="4191000" cy="1885950"/>
            </a:xfrm>
            <a:prstGeom prst="cloud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D00D97-5AA1-4C21-B4B5-45FF17FBCB13}"/>
                </a:ext>
              </a:extLst>
            </p:cNvPr>
            <p:cNvSpPr txBox="1"/>
            <p:nvPr/>
          </p:nvSpPr>
          <p:spPr>
            <a:xfrm>
              <a:off x="818040" y="550000"/>
              <a:ext cx="3336701" cy="1166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Quay </a:t>
              </a:r>
              <a:r>
                <a:rPr lang="en-US" sz="2000" b="1" dirty="0" err="1">
                  <a:solidFill>
                    <a:srgbClr val="0000FF"/>
                  </a:solidFill>
                </a:rPr>
                <a:t>trở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lại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bài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toán</a:t>
              </a:r>
              <a:r>
                <a:rPr lang="en-US" sz="2000" b="1" dirty="0">
                  <a:solidFill>
                    <a:srgbClr val="0000FF"/>
                  </a:solidFill>
                </a:rPr>
                <a:t> ban </a:t>
              </a:r>
              <a:r>
                <a:rPr lang="en-US" sz="2000" b="1" dirty="0" err="1">
                  <a:solidFill>
                    <a:srgbClr val="0000FF"/>
                  </a:solidFill>
                </a:rPr>
                <a:t>đầu</a:t>
              </a:r>
              <a:r>
                <a:rPr lang="en-US" sz="2000" b="1" dirty="0">
                  <a:solidFill>
                    <a:srgbClr val="0000FF"/>
                  </a:solidFill>
                </a:rPr>
                <a:t>, ta </a:t>
              </a:r>
              <a:r>
                <a:rPr lang="en-US" sz="2000" b="1" dirty="0" err="1">
                  <a:solidFill>
                    <a:srgbClr val="0000FF"/>
                  </a:solidFill>
                </a:rPr>
                <a:t>chứng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minh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câu</a:t>
              </a:r>
              <a:r>
                <a:rPr lang="en-US" sz="2000" b="1" dirty="0">
                  <a:solidFill>
                    <a:srgbClr val="0000FF"/>
                  </a:solidFill>
                </a:rPr>
                <a:t> 2/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D21BF4-2D8B-4EB5-BFD3-2AE27EA9511A}"/>
              </a:ext>
            </a:extLst>
          </p:cNvPr>
          <p:cNvGrpSpPr/>
          <p:nvPr/>
        </p:nvGrpSpPr>
        <p:grpSpPr>
          <a:xfrm>
            <a:off x="3368676" y="5095251"/>
            <a:ext cx="2860675" cy="1098552"/>
            <a:chOff x="1844675" y="5095251"/>
            <a:chExt cx="3136900" cy="1098552"/>
          </a:xfrm>
        </p:grpSpPr>
        <p:sp>
          <p:nvSpPr>
            <p:cNvPr id="54" name="Thought Bubble: Cloud 53">
              <a:extLst>
                <a:ext uri="{FF2B5EF4-FFF2-40B4-BE49-F238E27FC236}">
                  <a16:creationId xmlns:a16="http://schemas.microsoft.com/office/drawing/2014/main" id="{417AC5D0-D5A0-4A08-9482-497B0784B3BB}"/>
                </a:ext>
              </a:extLst>
            </p:cNvPr>
            <p:cNvSpPr/>
            <p:nvPr/>
          </p:nvSpPr>
          <p:spPr>
            <a:xfrm>
              <a:off x="1844675" y="5095251"/>
              <a:ext cx="3136900" cy="1098552"/>
            </a:xfrm>
            <a:prstGeom prst="cloudCallou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B6B552B-FC0B-46FA-973E-6A85599BC958}"/>
                </a:ext>
              </a:extLst>
            </p:cNvPr>
            <p:cNvSpPr txBox="1"/>
            <p:nvPr/>
          </p:nvSpPr>
          <p:spPr>
            <a:xfrm>
              <a:off x="2266222" y="5254772"/>
              <a:ext cx="2560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</a:rPr>
                <a:t>Hệ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thức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liên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quan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đến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đường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cao</a:t>
              </a:r>
              <a:r>
                <a:rPr lang="en-US" sz="2000" b="1" i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B5D2593-B023-41E5-AD8B-BDE6350FEDDE}"/>
              </a:ext>
            </a:extLst>
          </p:cNvPr>
          <p:cNvSpPr txBox="1"/>
          <p:nvPr/>
        </p:nvSpPr>
        <p:spPr>
          <a:xfrm>
            <a:off x="1969652" y="6064569"/>
            <a:ext cx="211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2/ h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 = b</a:t>
            </a:r>
            <a:r>
              <a:rPr lang="en-US" sz="2400" b="1" baseline="30000" dirty="0">
                <a:solidFill>
                  <a:srgbClr val="0000FF"/>
                </a:solidFill>
              </a:rPr>
              <a:t>’</a:t>
            </a:r>
            <a:r>
              <a:rPr lang="en-US" sz="2400" b="1" dirty="0">
                <a:solidFill>
                  <a:srgbClr val="0000FF"/>
                </a:solidFill>
              </a:rPr>
              <a:t>. c’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E7B333-62AA-411E-8982-0995880E8BB9}"/>
              </a:ext>
            </a:extLst>
          </p:cNvPr>
          <p:cNvGrpSpPr/>
          <p:nvPr/>
        </p:nvGrpSpPr>
        <p:grpSpPr>
          <a:xfrm>
            <a:off x="6019801" y="3316027"/>
            <a:ext cx="4648201" cy="3046415"/>
            <a:chOff x="4495800" y="3297172"/>
            <a:chExt cx="4648201" cy="3046415"/>
          </a:xfrm>
        </p:grpSpPr>
        <p:grpSp>
          <p:nvGrpSpPr>
            <p:cNvPr id="17" name="Group 78">
              <a:extLst>
                <a:ext uri="{FF2B5EF4-FFF2-40B4-BE49-F238E27FC236}">
                  <a16:creationId xmlns:a16="http://schemas.microsoft.com/office/drawing/2014/main" id="{7315450A-AB6F-4E78-AD6C-8130AC132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800" y="3297172"/>
              <a:ext cx="4648201" cy="3046415"/>
              <a:chOff x="2768" y="2162"/>
              <a:chExt cx="2928" cy="1919"/>
            </a:xfrm>
          </p:grpSpPr>
          <p:sp>
            <p:nvSpPr>
              <p:cNvPr id="19" name="Text Box 45">
                <a:extLst>
                  <a:ext uri="{FF2B5EF4-FFF2-40B4-BE49-F238E27FC236}">
                    <a16:creationId xmlns:a16="http://schemas.microsoft.com/office/drawing/2014/main" id="{1EC872D1-3881-4B0C-8249-E3996D6EE2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8" y="2162"/>
                <a:ext cx="2928" cy="1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2/ ∆AHB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và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∆CHA 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vuông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có</a:t>
                </a:r>
                <a:endParaRPr lang="en-US" altLang="en-US" sz="2000" b="1" kern="0" dirty="0">
                  <a:solidFill>
                    <a:srgbClr val="000000"/>
                  </a:solidFill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                              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(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cùng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phụ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           )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       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∆AHB      ∆CHA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                               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b="1" kern="0" dirty="0">
                  <a:solidFill>
                    <a:srgbClr val="000000"/>
                  </a:solidFill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      AH</a:t>
                </a:r>
                <a:r>
                  <a:rPr lang="en-US" altLang="en-US" sz="2000" b="1" kern="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= HB.HC  hay</a:t>
                </a:r>
              </a:p>
            </p:txBody>
          </p:sp>
          <p:graphicFrame>
            <p:nvGraphicFramePr>
              <p:cNvPr id="20" name="Object 46">
                <a:extLst>
                  <a:ext uri="{FF2B5EF4-FFF2-40B4-BE49-F238E27FC236}">
                    <a16:creationId xmlns:a16="http://schemas.microsoft.com/office/drawing/2014/main" id="{FA2A7A92-180D-401A-8527-E07B7AE07B6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68" y="2252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14151" imgH="215619" progId="Equation.3">
                      <p:embed/>
                    </p:oleObj>
                  </mc:Choice>
                  <mc:Fallback>
                    <p:oleObj name="Equation" r:id="rId12" imgW="114151" imgH="215619" progId="Equation.3">
                      <p:embed/>
                      <p:pic>
                        <p:nvPicPr>
                          <p:cNvPr id="20" name="Object 46">
                            <a:extLst>
                              <a:ext uri="{FF2B5EF4-FFF2-40B4-BE49-F238E27FC236}">
                                <a16:creationId xmlns:a16="http://schemas.microsoft.com/office/drawing/2014/main" id="{FA2A7A92-180D-401A-8527-E07B7AE07B6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8" y="2252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47">
                <a:extLst>
                  <a:ext uri="{FF2B5EF4-FFF2-40B4-BE49-F238E27FC236}">
                    <a16:creationId xmlns:a16="http://schemas.microsoft.com/office/drawing/2014/main" id="{99017913-00F6-4B7E-A09C-70643B373F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2428423"/>
                  </p:ext>
                </p:extLst>
              </p:nvPr>
            </p:nvGraphicFramePr>
            <p:xfrm>
              <a:off x="3160" y="3271"/>
              <a:ext cx="908" cy="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723600" imgH="393480" progId="Equation.DSMT4">
                      <p:embed/>
                    </p:oleObj>
                  </mc:Choice>
                  <mc:Fallback>
                    <p:oleObj name="Equation" r:id="rId13" imgW="723600" imgH="393480" progId="Equation.DSMT4">
                      <p:embed/>
                      <p:pic>
                        <p:nvPicPr>
                          <p:cNvPr id="21" name="Object 47">
                            <a:extLst>
                              <a:ext uri="{FF2B5EF4-FFF2-40B4-BE49-F238E27FC236}">
                                <a16:creationId xmlns:a16="http://schemas.microsoft.com/office/drawing/2014/main" id="{99017913-00F6-4B7E-A09C-70643B373FA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0" y="3271"/>
                            <a:ext cx="908" cy="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50">
                <a:extLst>
                  <a:ext uri="{FF2B5EF4-FFF2-40B4-BE49-F238E27FC236}">
                    <a16:creationId xmlns:a16="http://schemas.microsoft.com/office/drawing/2014/main" id="{7F2E42D1-BD3F-4211-8FC2-7ACA7658264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32" y="2976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90417" imgH="152334" progId="Equation.3">
                      <p:embed/>
                    </p:oleObj>
                  </mc:Choice>
                  <mc:Fallback>
                    <p:oleObj name="Equation" r:id="rId15" imgW="190417" imgH="152334" progId="Equation.3">
                      <p:embed/>
                      <p:pic>
                        <p:nvPicPr>
                          <p:cNvPr id="22" name="Object 50">
                            <a:extLst>
                              <a:ext uri="{FF2B5EF4-FFF2-40B4-BE49-F238E27FC236}">
                                <a16:creationId xmlns:a16="http://schemas.microsoft.com/office/drawing/2014/main" id="{7F2E42D1-BD3F-4211-8FC2-7ACA7658264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2" y="2976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Rectangle 52">
                <a:extLst>
                  <a:ext uri="{FF2B5EF4-FFF2-40B4-BE49-F238E27FC236}">
                    <a16:creationId xmlns:a16="http://schemas.microsoft.com/office/drawing/2014/main" id="{2DD5C7FC-C94A-4E8E-8F5B-D78A7E344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5" y="3823"/>
                <a:ext cx="780" cy="25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h</a:t>
                </a:r>
                <a:r>
                  <a:rPr lang="en-US" altLang="en-US" sz="2000" b="1" kern="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b’.c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’</a:t>
                </a:r>
              </a:p>
            </p:txBody>
          </p:sp>
          <p:graphicFrame>
            <p:nvGraphicFramePr>
              <p:cNvPr id="24" name="Object 56">
                <a:extLst>
                  <a:ext uri="{FF2B5EF4-FFF2-40B4-BE49-F238E27FC236}">
                    <a16:creationId xmlns:a16="http://schemas.microsoft.com/office/drawing/2014/main" id="{D9091110-579F-4297-9089-5BFF173E79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2269475"/>
                  </p:ext>
                </p:extLst>
              </p:nvPr>
            </p:nvGraphicFramePr>
            <p:xfrm>
              <a:off x="3072" y="2717"/>
              <a:ext cx="916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647640" imgH="228600" progId="Equation.DSMT4">
                      <p:embed/>
                    </p:oleObj>
                  </mc:Choice>
                  <mc:Fallback>
                    <p:oleObj name="Equation" r:id="rId16" imgW="647640" imgH="228600" progId="Equation.DSMT4">
                      <p:embed/>
                      <p:pic>
                        <p:nvPicPr>
                          <p:cNvPr id="24" name="Object 56">
                            <a:extLst>
                              <a:ext uri="{FF2B5EF4-FFF2-40B4-BE49-F238E27FC236}">
                                <a16:creationId xmlns:a16="http://schemas.microsoft.com/office/drawing/2014/main" id="{D9091110-579F-4297-9089-5BFF173E791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2" y="2717"/>
                            <a:ext cx="916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59">
                <a:extLst>
                  <a:ext uri="{FF2B5EF4-FFF2-40B4-BE49-F238E27FC236}">
                    <a16:creationId xmlns:a16="http://schemas.microsoft.com/office/drawing/2014/main" id="{214C6659-9B11-4335-B82C-B8E84CA4F71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1524154"/>
                  </p:ext>
                </p:extLst>
              </p:nvPr>
            </p:nvGraphicFramePr>
            <p:xfrm>
              <a:off x="4902" y="2700"/>
              <a:ext cx="530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380880" imgH="215640" progId="Equation.DSMT4">
                      <p:embed/>
                    </p:oleObj>
                  </mc:Choice>
                  <mc:Fallback>
                    <p:oleObj name="Equation" r:id="rId18" imgW="380880" imgH="215640" progId="Equation.DSMT4">
                      <p:embed/>
                      <p:pic>
                        <p:nvPicPr>
                          <p:cNvPr id="25" name="Object 59">
                            <a:extLst>
                              <a:ext uri="{FF2B5EF4-FFF2-40B4-BE49-F238E27FC236}">
                                <a16:creationId xmlns:a16="http://schemas.microsoft.com/office/drawing/2014/main" id="{214C6659-9B11-4335-B82C-B8E84CA4F71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02" y="2700"/>
                            <a:ext cx="530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73">
                <a:extLst>
                  <a:ext uri="{FF2B5EF4-FFF2-40B4-BE49-F238E27FC236}">
                    <a16:creationId xmlns:a16="http://schemas.microsoft.com/office/drawing/2014/main" id="{725AAB44-CD6D-4AA8-A296-A6883BABDAE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32" y="3312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190417" imgH="152334" progId="Equation.DSMT4">
                      <p:embed/>
                    </p:oleObj>
                  </mc:Choice>
                  <mc:Fallback>
                    <p:oleObj name="Equation" r:id="rId20" imgW="190417" imgH="152334" progId="Equation.DSMT4">
                      <p:embed/>
                      <p:pic>
                        <p:nvPicPr>
                          <p:cNvPr id="26" name="Object 73">
                            <a:extLst>
                              <a:ext uri="{FF2B5EF4-FFF2-40B4-BE49-F238E27FC236}">
                                <a16:creationId xmlns:a16="http://schemas.microsoft.com/office/drawing/2014/main" id="{725AAB44-CD6D-4AA8-A296-A6883BABDAE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2" y="3312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3" name="Object 73">
              <a:extLst>
                <a:ext uri="{FF2B5EF4-FFF2-40B4-BE49-F238E27FC236}">
                  <a16:creationId xmlns:a16="http://schemas.microsoft.com/office/drawing/2014/main" id="{F6243630-8A93-4DA3-960E-E1193A84AE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7299678"/>
                </p:ext>
              </p:extLst>
            </p:nvPr>
          </p:nvGraphicFramePr>
          <p:xfrm>
            <a:off x="4648200" y="5959475"/>
            <a:ext cx="3619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90417" imgH="152334" progId="Equation.DSMT4">
                    <p:embed/>
                  </p:oleObj>
                </mc:Choice>
                <mc:Fallback>
                  <p:oleObj name="Equation" r:id="rId21" imgW="190417" imgH="152334" progId="Equation.DSMT4">
                    <p:embed/>
                    <p:pic>
                      <p:nvPicPr>
                        <p:cNvPr id="53" name="Object 73">
                          <a:extLst>
                            <a:ext uri="{FF2B5EF4-FFF2-40B4-BE49-F238E27FC236}">
                              <a16:creationId xmlns:a16="http://schemas.microsoft.com/office/drawing/2014/main" id="{F6243630-8A93-4DA3-960E-E1193A84AE2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5959475"/>
                          <a:ext cx="3619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8792E0FE-DEFC-4F86-95BC-7E3AC3101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254" y="4775200"/>
              <a:ext cx="254000" cy="101600"/>
            </a:xfrm>
            <a:custGeom>
              <a:avLst/>
              <a:gdLst>
                <a:gd name="T0" fmla="*/ 22 w 272"/>
                <a:gd name="T1" fmla="*/ 4 h 128"/>
                <a:gd name="T2" fmla="*/ 5 w 272"/>
                <a:gd name="T3" fmla="*/ 4 h 128"/>
                <a:gd name="T4" fmla="*/ 5 w 272"/>
                <a:gd name="T5" fmla="*/ 28 h 128"/>
                <a:gd name="T6" fmla="*/ 39 w 272"/>
                <a:gd name="T7" fmla="*/ 28 h 128"/>
                <a:gd name="T8" fmla="*/ 55 w 272"/>
                <a:gd name="T9" fmla="*/ 4 h 128"/>
                <a:gd name="T10" fmla="*/ 89 w 272"/>
                <a:gd name="T11" fmla="*/ 4 h 128"/>
                <a:gd name="T12" fmla="*/ 89 w 272"/>
                <a:gd name="T13" fmla="*/ 28 h 128"/>
                <a:gd name="T14" fmla="*/ 72 w 272"/>
                <a:gd name="T15" fmla="*/ 28 h 128"/>
                <a:gd name="T16" fmla="*/ 89 w 272"/>
                <a:gd name="T17" fmla="*/ 28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2"/>
                <a:gd name="T28" fmla="*/ 0 h 128"/>
                <a:gd name="T29" fmla="*/ 272 w 272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2" h="128">
                  <a:moveTo>
                    <a:pt x="64" y="16"/>
                  </a:moveTo>
                  <a:cubicBezTo>
                    <a:pt x="44" y="8"/>
                    <a:pt x="24" y="0"/>
                    <a:pt x="16" y="16"/>
                  </a:cubicBezTo>
                  <a:cubicBezTo>
                    <a:pt x="8" y="32"/>
                    <a:pt x="0" y="96"/>
                    <a:pt x="16" y="112"/>
                  </a:cubicBezTo>
                  <a:cubicBezTo>
                    <a:pt x="32" y="128"/>
                    <a:pt x="88" y="128"/>
                    <a:pt x="112" y="112"/>
                  </a:cubicBezTo>
                  <a:cubicBezTo>
                    <a:pt x="136" y="96"/>
                    <a:pt x="136" y="32"/>
                    <a:pt x="160" y="16"/>
                  </a:cubicBezTo>
                  <a:cubicBezTo>
                    <a:pt x="184" y="0"/>
                    <a:pt x="240" y="0"/>
                    <a:pt x="256" y="16"/>
                  </a:cubicBezTo>
                  <a:cubicBezTo>
                    <a:pt x="272" y="32"/>
                    <a:pt x="264" y="96"/>
                    <a:pt x="256" y="112"/>
                  </a:cubicBezTo>
                  <a:cubicBezTo>
                    <a:pt x="248" y="128"/>
                    <a:pt x="208" y="112"/>
                    <a:pt x="208" y="112"/>
                  </a:cubicBezTo>
                  <a:cubicBezTo>
                    <a:pt x="208" y="112"/>
                    <a:pt x="232" y="112"/>
                    <a:pt x="256" y="11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6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7">
            <a:extLst>
              <a:ext uri="{FF2B5EF4-FFF2-40B4-BE49-F238E27FC236}">
                <a16:creationId xmlns:a16="http://schemas.microsoft.com/office/drawing/2014/main" id="{F69142CD-000A-46DE-94F5-67E3C4A9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7506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5">
            <a:extLst>
              <a:ext uri="{FF2B5EF4-FFF2-40B4-BE49-F238E27FC236}">
                <a16:creationId xmlns:a16="http://schemas.microsoft.com/office/drawing/2014/main" id="{6C5715B2-083E-4730-A615-0FAE6DBA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415" y="3854272"/>
            <a:ext cx="751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6">
            <a:extLst>
              <a:ext uri="{FF2B5EF4-FFF2-40B4-BE49-F238E27FC236}">
                <a16:creationId xmlns:a16="http://schemas.microsoft.com/office/drawing/2014/main" id="{5B2B69F8-74AB-438F-A063-C390849D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4434386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2: </a:t>
            </a:r>
          </a:p>
        </p:txBody>
      </p:sp>
      <p:sp>
        <p:nvSpPr>
          <p:cNvPr id="7" name="Text Box 67">
            <a:extLst>
              <a:ext uri="{FF2B5EF4-FFF2-40B4-BE49-F238E27FC236}">
                <a16:creationId xmlns:a16="http://schemas.microsoft.com/office/drawing/2014/main" id="{EA399B21-FFEB-404A-9CA4-B9AD8232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048" y="4435957"/>
            <a:ext cx="6554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68">
            <a:extLst>
              <a:ext uri="{FF2B5EF4-FFF2-40B4-BE49-F238E27FC236}">
                <a16:creationId xmlns:a16="http://schemas.microsoft.com/office/drawing/2014/main" id="{8CF2869A-8046-4076-A453-F9F749C3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0005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(SGK/65)</a:t>
            </a:r>
          </a:p>
        </p:txBody>
      </p:sp>
      <p:sp>
        <p:nvSpPr>
          <p:cNvPr id="9" name="Text Box 69">
            <a:extLst>
              <a:ext uri="{FF2B5EF4-FFF2-40B4-BE49-F238E27FC236}">
                <a16:creationId xmlns:a16="http://schemas.microsoft.com/office/drawing/2014/main" id="{AA8695E0-74D6-4CF5-9740-5644B48A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5730794"/>
            <a:ext cx="203517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b’. c’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2362296-48A5-4AA1-9B91-7FCEE43D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2A996DF-C254-4988-8B45-E6424356C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29" y="627732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40042F12-ACA3-4560-B6A2-8022C1E2C31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990600"/>
            <a:ext cx="3124200" cy="2362200"/>
            <a:chOff x="192" y="720"/>
            <a:chExt cx="1968" cy="1488"/>
          </a:xfrm>
        </p:grpSpPr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5EC9989B-9DD4-4562-9C41-F87AD87E0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0"/>
              <a:chOff x="192" y="720"/>
              <a:chExt cx="1968" cy="1290"/>
            </a:xfrm>
          </p:grpSpPr>
          <p:sp>
            <p:nvSpPr>
              <p:cNvPr id="16" name="AutoShape 8">
                <a:extLst>
                  <a:ext uri="{FF2B5EF4-FFF2-40B4-BE49-F238E27FC236}">
                    <a16:creationId xmlns:a16="http://schemas.microsoft.com/office/drawing/2014/main" id="{727AFEF9-5205-46BB-821C-C13297BCE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07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A180D29A-A6BB-42AB-A073-72512318D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0" y="918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3152B7E9-DCC1-48CB-96E1-ECFEEBE65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07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 Box 14">
                <a:extLst>
                  <a:ext uri="{FF2B5EF4-FFF2-40B4-BE49-F238E27FC236}">
                    <a16:creationId xmlns:a16="http://schemas.microsoft.com/office/drawing/2014/main" id="{312594FE-0ABF-481A-9825-CD412BFEC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0" name="Text Box 15">
                <a:extLst>
                  <a:ext uri="{FF2B5EF4-FFF2-40B4-BE49-F238E27FC236}">
                    <a16:creationId xmlns:a16="http://schemas.microsoft.com/office/drawing/2014/main" id="{CF6EF280-5890-4B7D-BA66-89EF57BF1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1" name="Text Box 16">
                <a:extLst>
                  <a:ext uri="{FF2B5EF4-FFF2-40B4-BE49-F238E27FC236}">
                    <a16:creationId xmlns:a16="http://schemas.microsoft.com/office/drawing/2014/main" id="{C284E638-862C-4A8E-9969-AF5A4BE4C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93A8B8C5-46E9-4132-BB32-9194BEFFA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7E07B1E4-3EC9-45B4-8209-1FF0937F8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24" name="Text Box 19">
                <a:extLst>
                  <a:ext uri="{FF2B5EF4-FFF2-40B4-BE49-F238E27FC236}">
                    <a16:creationId xmlns:a16="http://schemas.microsoft.com/office/drawing/2014/main" id="{A9A4950E-6F5F-4928-BF0E-69596BFFC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5" name="Text Box 20">
                <a:extLst>
                  <a:ext uri="{FF2B5EF4-FFF2-40B4-BE49-F238E27FC236}">
                    <a16:creationId xmlns:a16="http://schemas.microsoft.com/office/drawing/2014/main" id="{C80835D5-0B20-4517-8821-76F54A498A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6" name="Text Box 21">
                <a:extLst>
                  <a:ext uri="{FF2B5EF4-FFF2-40B4-BE49-F238E27FC236}">
                    <a16:creationId xmlns:a16="http://schemas.microsoft.com/office/drawing/2014/main" id="{45206C56-D882-4298-AC6F-8F470ED0C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7" name="Text Box 22">
                <a:extLst>
                  <a:ext uri="{FF2B5EF4-FFF2-40B4-BE49-F238E27FC236}">
                    <a16:creationId xmlns:a16="http://schemas.microsoft.com/office/drawing/2014/main" id="{EE6A62BB-AB18-43FE-8FEE-07CC542A9D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02D8647B-A939-4C95-A259-111C3C811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Arc 35">
              <a:extLst>
                <a:ext uri="{FF2B5EF4-FFF2-40B4-BE49-F238E27FC236}">
                  <a16:creationId xmlns:a16="http://schemas.microsoft.com/office/drawing/2014/main" id="{7BAA7B01-BA4B-4D12-94E6-AF9BA3411026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" name="Text Box 36">
              <a:extLst>
                <a:ext uri="{FF2B5EF4-FFF2-40B4-BE49-F238E27FC236}">
                  <a16:creationId xmlns:a16="http://schemas.microsoft.com/office/drawing/2014/main" id="{8596D431-60FF-4336-BB1C-1D3D056E7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A280689-5E69-4C8F-BEA9-3BB0FB9F3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2012589" y="3840778"/>
            <a:ext cx="573811" cy="5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>
            <a:extLst>
              <a:ext uri="{FF2B5EF4-FFF2-40B4-BE49-F238E27FC236}">
                <a16:creationId xmlns:a16="http://schemas.microsoft.com/office/drawing/2014/main" id="{D9F497AC-6055-4894-9E91-14AE3D873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043" y="5129377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FFB38224-A92B-4B44-8870-C8571C68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709" y="3913316"/>
            <a:ext cx="2035175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b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</a:rPr>
              <a:t> = </a:t>
            </a:r>
            <a:r>
              <a:rPr lang="en-US" altLang="en-US" sz="2400" b="1" dirty="0" err="1">
                <a:solidFill>
                  <a:srgbClr val="FF0000"/>
                </a:solidFill>
              </a:rPr>
              <a:t>a.b</a:t>
            </a:r>
            <a:r>
              <a:rPr lang="en-US" altLang="en-US" sz="2400" b="1" dirty="0">
                <a:solidFill>
                  <a:srgbClr val="FF0000"/>
                </a:solidFill>
              </a:rPr>
              <a:t>’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c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</a:rPr>
              <a:t> = </a:t>
            </a:r>
            <a:r>
              <a:rPr lang="en-US" altLang="en-US" sz="2400" b="1" dirty="0" err="1">
                <a:solidFill>
                  <a:srgbClr val="FF0000"/>
                </a:solidFill>
              </a:rPr>
              <a:t>a.c</a:t>
            </a:r>
            <a:r>
              <a:rPr lang="en-US" altLang="en-US" sz="2400" b="1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F72D52F9-5FA3-4230-A9BB-EAE2BFBB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55" y="5846866"/>
            <a:ext cx="203517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h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</a:rPr>
              <a:t> = </a:t>
            </a:r>
            <a:r>
              <a:rPr lang="en-US" altLang="en-US" sz="2400" b="1" dirty="0" err="1">
                <a:solidFill>
                  <a:srgbClr val="FF0000"/>
                </a:solidFill>
              </a:rPr>
              <a:t>b’.c</a:t>
            </a:r>
            <a:r>
              <a:rPr lang="en-US" altLang="en-US" sz="2400" b="1" dirty="0">
                <a:solidFill>
                  <a:srgbClr val="FF0000"/>
                </a:solidFill>
              </a:rPr>
              <a:t>’</a:t>
            </a:r>
          </a:p>
        </p:txBody>
      </p:sp>
      <p:grpSp>
        <p:nvGrpSpPr>
          <p:cNvPr id="10" name="Group 37">
            <a:extLst>
              <a:ext uri="{FF2B5EF4-FFF2-40B4-BE49-F238E27FC236}">
                <a16:creationId xmlns:a16="http://schemas.microsoft.com/office/drawing/2014/main" id="{A22C040D-9D97-4739-82FC-97854DBBC16B}"/>
              </a:ext>
            </a:extLst>
          </p:cNvPr>
          <p:cNvGrpSpPr>
            <a:grpSpLocks/>
          </p:cNvGrpSpPr>
          <p:nvPr/>
        </p:nvGrpSpPr>
        <p:grpSpPr bwMode="auto">
          <a:xfrm>
            <a:off x="1907357" y="1284668"/>
            <a:ext cx="3124200" cy="2362200"/>
            <a:chOff x="192" y="720"/>
            <a:chExt cx="1968" cy="1488"/>
          </a:xfrm>
        </p:grpSpPr>
        <p:grpSp>
          <p:nvGrpSpPr>
            <p:cNvPr id="11" name="Group 30">
              <a:extLst>
                <a:ext uri="{FF2B5EF4-FFF2-40B4-BE49-F238E27FC236}">
                  <a16:creationId xmlns:a16="http://schemas.microsoft.com/office/drawing/2014/main" id="{71F83D53-1555-4C38-B5B3-CD12D6E82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14" name="AutoShape 8">
                <a:extLst>
                  <a:ext uri="{FF2B5EF4-FFF2-40B4-BE49-F238E27FC236}">
                    <a16:creationId xmlns:a16="http://schemas.microsoft.com/office/drawing/2014/main" id="{9D1DAF2A-4E9D-4233-9D9B-5617C1B8B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924FB44A-C4A1-430A-8C32-8305601D9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6" y="930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D22565D1-DB38-4D52-9B9F-C766D6CE9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25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49A44D24-BB31-437D-9C31-1E338D387B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8" name="Text Box 15">
                <a:extLst>
                  <a:ext uri="{FF2B5EF4-FFF2-40B4-BE49-F238E27FC236}">
                    <a16:creationId xmlns:a16="http://schemas.microsoft.com/office/drawing/2014/main" id="{8B2D9014-60BC-4794-B1B4-50FB7CBC2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9" name="Text Box 16">
                <a:extLst>
                  <a:ext uri="{FF2B5EF4-FFF2-40B4-BE49-F238E27FC236}">
                    <a16:creationId xmlns:a16="http://schemas.microsoft.com/office/drawing/2014/main" id="{2F31B9DF-1F5D-4725-B275-548563348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AF86D6D6-57F6-4DD3-A58C-9856E5EB2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21" name="Text Box 18">
                <a:extLst>
                  <a:ext uri="{FF2B5EF4-FFF2-40B4-BE49-F238E27FC236}">
                    <a16:creationId xmlns:a16="http://schemas.microsoft.com/office/drawing/2014/main" id="{D5676BE2-E937-42DA-A2B1-F6FF08E243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22" name="Text Box 19">
                <a:extLst>
                  <a:ext uri="{FF2B5EF4-FFF2-40B4-BE49-F238E27FC236}">
                    <a16:creationId xmlns:a16="http://schemas.microsoft.com/office/drawing/2014/main" id="{3A3B1FDA-A59D-45B3-A9CE-0D423E9AF3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3" name="Text Box 20">
                <a:extLst>
                  <a:ext uri="{FF2B5EF4-FFF2-40B4-BE49-F238E27FC236}">
                    <a16:creationId xmlns:a16="http://schemas.microsoft.com/office/drawing/2014/main" id="{736793F6-7846-48C1-A21E-8C37EEB71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4" name="Text Box 21">
                <a:extLst>
                  <a:ext uri="{FF2B5EF4-FFF2-40B4-BE49-F238E27FC236}">
                    <a16:creationId xmlns:a16="http://schemas.microsoft.com/office/drawing/2014/main" id="{ACF1C7D0-9175-4951-9871-76EEC79E1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5" name="Text Box 22">
                <a:extLst>
                  <a:ext uri="{FF2B5EF4-FFF2-40B4-BE49-F238E27FC236}">
                    <a16:creationId xmlns:a16="http://schemas.microsoft.com/office/drawing/2014/main" id="{B7F809DD-E751-490D-9693-D4AA172E3C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B05A789F-C88A-4897-90E1-1ED8A12EF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Arc 35">
              <a:extLst>
                <a:ext uri="{FF2B5EF4-FFF2-40B4-BE49-F238E27FC236}">
                  <a16:creationId xmlns:a16="http://schemas.microsoft.com/office/drawing/2014/main" id="{7953E658-F55C-4EEA-B3F8-00992B6A19AC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" name="Text Box 36">
              <a:extLst>
                <a:ext uri="{FF2B5EF4-FFF2-40B4-BE49-F238E27FC236}">
                  <a16:creationId xmlns:a16="http://schemas.microsoft.com/office/drawing/2014/main" id="{20D7167E-DFFA-4FAE-9297-89E40AE0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27" name="Text Box 4">
            <a:extLst>
              <a:ext uri="{FF2B5EF4-FFF2-40B4-BE49-F238E27FC236}">
                <a16:creationId xmlns:a16="http://schemas.microsoft.com/office/drawing/2014/main" id="{6830BA83-DC60-429F-A6EF-8F0B4CED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4CEAE8B2-2891-49BB-A749-85B83F69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29" y="627732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sp>
        <p:nvSpPr>
          <p:cNvPr id="29" name="Text Box 47">
            <a:extLst>
              <a:ext uri="{FF2B5EF4-FFF2-40B4-BE49-F238E27FC236}">
                <a16:creationId xmlns:a16="http://schemas.microsoft.com/office/drawing/2014/main" id="{74D99438-0F0B-42E6-A509-5857710EE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044" y="3392621"/>
            <a:ext cx="7954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2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>
            <a:extLst>
              <a:ext uri="{FF2B5EF4-FFF2-40B4-BE49-F238E27FC236}">
                <a16:creationId xmlns:a16="http://schemas.microsoft.com/office/drawing/2014/main" id="{CEC50CB9-5459-4C68-841B-4A9F4D208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367" y="247702"/>
            <a:ext cx="2035175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b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</a:rPr>
              <a:t>a.b</a:t>
            </a:r>
            <a:r>
              <a:rPr lang="en-US" altLang="en-US" sz="2000" b="1" dirty="0">
                <a:solidFill>
                  <a:srgbClr val="FF0000"/>
                </a:solidFill>
              </a:rPr>
              <a:t>’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c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</a:rPr>
              <a:t>a.c</a:t>
            </a:r>
            <a:r>
              <a:rPr lang="en-US" altLang="en-US" sz="2000" b="1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154F65D6-9010-4F1D-AEF6-372A31A7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367" y="1233747"/>
            <a:ext cx="203517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h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</a:rPr>
              <a:t>b’.c</a:t>
            </a:r>
            <a:r>
              <a:rPr lang="en-US" altLang="en-US" sz="2000" b="1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216DCA6B-883A-40A3-9A4A-6040A013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931" y="2061815"/>
            <a:ext cx="69881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 err="1">
                <a:solidFill>
                  <a:srgbClr val="0000FF"/>
                </a:solidFill>
              </a:rPr>
              <a:t>Ví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dụ</a:t>
            </a:r>
            <a:r>
              <a:rPr lang="en-US" altLang="en-US" sz="2000" b="1" u="sng" dirty="0">
                <a:solidFill>
                  <a:srgbClr val="0000FF"/>
                </a:solidFill>
              </a:rPr>
              <a:t> 2 :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Tính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cao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cây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vẽ</a:t>
            </a:r>
            <a:r>
              <a:rPr lang="en-US" altLang="en-US" sz="2000" b="1" dirty="0">
                <a:solidFill>
                  <a:srgbClr val="0000FF"/>
                </a:solidFill>
              </a:rPr>
              <a:t> , </a:t>
            </a:r>
            <a:r>
              <a:rPr lang="en-US" altLang="en-US" sz="20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rằng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đứng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cách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cây</a:t>
            </a:r>
            <a:r>
              <a:rPr lang="en-US" altLang="en-US" sz="2000" b="1" dirty="0">
                <a:solidFill>
                  <a:srgbClr val="0000FF"/>
                </a:solidFill>
              </a:rPr>
              <a:t> 2,25m </a:t>
            </a:r>
            <a:r>
              <a:rPr lang="en-US" altLang="en-US" sz="2000" b="1" dirty="0" err="1">
                <a:solidFill>
                  <a:srgbClr val="0000FF"/>
                </a:solidFill>
              </a:rPr>
              <a:t>và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khoảng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cách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từ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mắt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mặt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đất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là</a:t>
            </a:r>
            <a:r>
              <a:rPr lang="en-US" altLang="en-US" sz="2000" b="1" dirty="0">
                <a:solidFill>
                  <a:srgbClr val="0000FF"/>
                </a:solidFill>
              </a:rPr>
              <a:t> 1,5m</a:t>
            </a:r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id="{AA903477-9404-4AA9-832B-C3FBB13E0A36}"/>
              </a:ext>
            </a:extLst>
          </p:cNvPr>
          <p:cNvGrpSpPr>
            <a:grpSpLocks/>
          </p:cNvGrpSpPr>
          <p:nvPr/>
        </p:nvGrpSpPr>
        <p:grpSpPr bwMode="auto">
          <a:xfrm>
            <a:off x="1851040" y="3015191"/>
            <a:ext cx="3060700" cy="3795713"/>
            <a:chOff x="1680" y="336"/>
            <a:chExt cx="1928" cy="2391"/>
          </a:xfrm>
        </p:grpSpPr>
        <p:pic>
          <p:nvPicPr>
            <p:cNvPr id="8" name="Picture 32" descr="chup">
              <a:extLst>
                <a:ext uri="{FF2B5EF4-FFF2-40B4-BE49-F238E27FC236}">
                  <a16:creationId xmlns:a16="http://schemas.microsoft.com/office/drawing/2014/main" id="{8A331925-5164-4B8A-B8C2-C260553CE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1630"/>
              <a:ext cx="432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E6FFF8C4-8743-4595-8C25-1C9AB941217A}"/>
                </a:ext>
              </a:extLst>
            </p:cNvPr>
            <p:cNvGrpSpPr>
              <a:grpSpLocks/>
            </p:cNvGrpSpPr>
            <p:nvPr/>
          </p:nvGrpSpPr>
          <p:grpSpPr bwMode="auto">
            <a:xfrm rot="-2118962">
              <a:off x="2640" y="1728"/>
              <a:ext cx="336" cy="240"/>
              <a:chOff x="1152" y="2976"/>
              <a:chExt cx="336" cy="240"/>
            </a:xfrm>
          </p:grpSpPr>
          <p:sp>
            <p:nvSpPr>
              <p:cNvPr id="25" name="Rectangle 34">
                <a:extLst>
                  <a:ext uri="{FF2B5EF4-FFF2-40B4-BE49-F238E27FC236}">
                    <a16:creationId xmlns:a16="http://schemas.microsoft.com/office/drawing/2014/main" id="{F0858CAC-9565-4FB0-A2DD-2F6162ED1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336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35">
                <a:extLst>
                  <a:ext uri="{FF2B5EF4-FFF2-40B4-BE49-F238E27FC236}">
                    <a16:creationId xmlns:a16="http://schemas.microsoft.com/office/drawing/2014/main" id="{410E87A7-90CF-4CFF-A510-F85E35ADD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8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pic>
          <p:nvPicPr>
            <p:cNvPr id="10" name="Picture 36" descr="cay cau">
              <a:extLst>
                <a:ext uri="{FF2B5EF4-FFF2-40B4-BE49-F238E27FC236}">
                  <a16:creationId xmlns:a16="http://schemas.microsoft.com/office/drawing/2014/main" id="{67BB0C9C-9CAE-4D9A-BA66-DF3DACBA9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552"/>
              <a:ext cx="576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37">
              <a:extLst>
                <a:ext uri="{FF2B5EF4-FFF2-40B4-BE49-F238E27FC236}">
                  <a16:creationId xmlns:a16="http://schemas.microsoft.com/office/drawing/2014/main" id="{5492BEEB-EDA0-4E4F-BED3-670A6FB3B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920"/>
              <a:ext cx="72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8">
              <a:extLst>
                <a:ext uri="{FF2B5EF4-FFF2-40B4-BE49-F238E27FC236}">
                  <a16:creationId xmlns:a16="http://schemas.microsoft.com/office/drawing/2014/main" id="{7941EBA3-2072-44B8-96CC-A27B48CF8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64" y="576"/>
              <a:ext cx="816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9">
              <a:extLst>
                <a:ext uri="{FF2B5EF4-FFF2-40B4-BE49-F238E27FC236}">
                  <a16:creationId xmlns:a16="http://schemas.microsoft.com/office/drawing/2014/main" id="{593B6E33-A890-4041-A220-E934ECB02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854"/>
              <a:ext cx="14" cy="6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0">
              <a:extLst>
                <a:ext uri="{FF2B5EF4-FFF2-40B4-BE49-F238E27FC236}">
                  <a16:creationId xmlns:a16="http://schemas.microsoft.com/office/drawing/2014/main" id="{FEB4D373-A99F-4FC4-96AF-CC68A119E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496"/>
              <a:ext cx="1728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41">
              <a:extLst>
                <a:ext uri="{FF2B5EF4-FFF2-40B4-BE49-F238E27FC236}">
                  <a16:creationId xmlns:a16="http://schemas.microsoft.com/office/drawing/2014/main" id="{A2270DDB-A23B-4DB5-9411-3B0606F52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400"/>
              <a:ext cx="96" cy="9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Line 42">
              <a:extLst>
                <a:ext uri="{FF2B5EF4-FFF2-40B4-BE49-F238E27FC236}">
                  <a16:creationId xmlns:a16="http://schemas.microsoft.com/office/drawing/2014/main" id="{F45CF863-8EF5-46C0-9D8F-1C29563D2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1" y="1845"/>
              <a:ext cx="927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ectangle 43">
              <a:extLst>
                <a:ext uri="{FF2B5EF4-FFF2-40B4-BE49-F238E27FC236}">
                  <a16:creationId xmlns:a16="http://schemas.microsoft.com/office/drawing/2014/main" id="{CFA539E2-6DE6-4E99-9C96-09762A3D2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1860"/>
              <a:ext cx="96" cy="9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 Box 44">
              <a:extLst>
                <a:ext uri="{FF2B5EF4-FFF2-40B4-BE49-F238E27FC236}">
                  <a16:creationId xmlns:a16="http://schemas.microsoft.com/office/drawing/2014/main" id="{86F1E740-C8D7-481E-84FF-D4B2DBB54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9" name="Text Box 45">
              <a:extLst>
                <a:ext uri="{FF2B5EF4-FFF2-40B4-BE49-F238E27FC236}">
                  <a16:creationId xmlns:a16="http://schemas.microsoft.com/office/drawing/2014/main" id="{9F6FC6CC-F2C6-4D3D-BB8A-FEC2BDC94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49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E</a:t>
              </a:r>
            </a:p>
          </p:txBody>
        </p:sp>
        <p:sp>
          <p:nvSpPr>
            <p:cNvPr id="20" name="Text Box 46">
              <a:extLst>
                <a:ext uri="{FF2B5EF4-FFF2-40B4-BE49-F238E27FC236}">
                  <a16:creationId xmlns:a16="http://schemas.microsoft.com/office/drawing/2014/main" id="{1208199C-5680-4E5D-BC63-A14A8361C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77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D</a:t>
              </a:r>
            </a:p>
          </p:txBody>
        </p:sp>
        <p:sp>
          <p:nvSpPr>
            <p:cNvPr id="21" name="Text Box 47">
              <a:extLst>
                <a:ext uri="{FF2B5EF4-FFF2-40B4-BE49-F238E27FC236}">
                  <a16:creationId xmlns:a16="http://schemas.microsoft.com/office/drawing/2014/main" id="{F3073760-2EA4-4208-A56E-BF871352D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72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  <p:sp>
          <p:nvSpPr>
            <p:cNvPr id="22" name="Text Box 48">
              <a:extLst>
                <a:ext uri="{FF2B5EF4-FFF2-40B4-BE49-F238E27FC236}">
                  <a16:creationId xmlns:a16="http://schemas.microsoft.com/office/drawing/2014/main" id="{085DBFAE-03BB-4304-AE70-AF9E6493E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3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  <p:sp>
          <p:nvSpPr>
            <p:cNvPr id="23" name="Text Box 49">
              <a:extLst>
                <a:ext uri="{FF2B5EF4-FFF2-40B4-BE49-F238E27FC236}">
                  <a16:creationId xmlns:a16="http://schemas.microsoft.com/office/drawing/2014/main" id="{C43618C0-9734-4988-97F3-A4CD0559B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2097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0000FF"/>
                  </a:solidFill>
                </a:rPr>
                <a:t>1,5m</a:t>
              </a:r>
            </a:p>
          </p:txBody>
        </p:sp>
        <p:sp>
          <p:nvSpPr>
            <p:cNvPr id="24" name="Text Box 50">
              <a:extLst>
                <a:ext uri="{FF2B5EF4-FFF2-40B4-BE49-F238E27FC236}">
                  <a16:creationId xmlns:a16="http://schemas.microsoft.com/office/drawing/2014/main" id="{2A6CF668-58F6-4BFC-BBC3-C02BE8E7A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332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0000FF"/>
                  </a:solidFill>
                </a:rPr>
                <a:t>2,25m</a:t>
              </a:r>
            </a:p>
          </p:txBody>
        </p:sp>
      </p:grpSp>
      <p:sp>
        <p:nvSpPr>
          <p:cNvPr id="27" name="Text Box 51">
            <a:extLst>
              <a:ext uri="{FF2B5EF4-FFF2-40B4-BE49-F238E27FC236}">
                <a16:creationId xmlns:a16="http://schemas.microsoft.com/office/drawing/2014/main" id="{A9BAAEA1-F214-4748-B670-05AA8545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3056565"/>
            <a:ext cx="581344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/>
              <a:t>Xét</a:t>
            </a:r>
            <a:r>
              <a:rPr lang="en-US" altLang="en-US" sz="2000" b="1" dirty="0"/>
              <a:t> tam </a:t>
            </a:r>
            <a:r>
              <a:rPr lang="en-US" altLang="en-US" sz="2000" b="1" dirty="0" err="1"/>
              <a:t>giác</a:t>
            </a:r>
            <a:r>
              <a:rPr lang="en-US" altLang="en-US" sz="2000" b="1" dirty="0"/>
              <a:t> ABD </a:t>
            </a:r>
            <a:r>
              <a:rPr lang="en-US" altLang="en-US" sz="2000" b="1" dirty="0" err="1"/>
              <a:t>vuông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tại</a:t>
            </a:r>
            <a:r>
              <a:rPr lang="en-US" altLang="en-US" sz="2000" b="1" dirty="0"/>
              <a:t> D, </a:t>
            </a:r>
            <a:r>
              <a:rPr lang="en-US" altLang="en-US" sz="2000" b="1" dirty="0" err="1"/>
              <a:t>đường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cao</a:t>
            </a:r>
            <a:r>
              <a:rPr lang="en-US" altLang="en-US" sz="2000" b="1" dirty="0"/>
              <a:t> DB: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      Ta </a:t>
            </a:r>
            <a:r>
              <a:rPr lang="en-US" altLang="en-US" sz="2000" b="1" dirty="0" err="1"/>
              <a:t>có</a:t>
            </a:r>
            <a:r>
              <a:rPr lang="en-US" altLang="en-US" sz="2000" b="1" dirty="0"/>
              <a:t>:  BD</a:t>
            </a:r>
            <a:r>
              <a:rPr lang="en-US" altLang="en-US" sz="2000" b="1" baseline="30000" dirty="0"/>
              <a:t>2</a:t>
            </a:r>
            <a:r>
              <a:rPr lang="en-US" altLang="en-US" sz="2000" b="1" dirty="0"/>
              <a:t> = AB . BC (</a:t>
            </a:r>
            <a:r>
              <a:rPr lang="en-US" altLang="en-US" sz="2000" b="1" dirty="0" err="1"/>
              <a:t>hệ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thức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lượng</a:t>
            </a:r>
            <a:r>
              <a:rPr lang="en-US" altLang="en-US" sz="2000" b="1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             2,25</a:t>
            </a:r>
            <a:r>
              <a:rPr lang="en-US" altLang="en-US" sz="2000" b="1" baseline="30000" dirty="0"/>
              <a:t>2</a:t>
            </a:r>
            <a:r>
              <a:rPr lang="en-US" altLang="en-US" sz="2000" b="1" dirty="0"/>
              <a:t> = 1,5 . BC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             5,0625 = 1,5 . BC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               BC = 3,375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      </a:t>
            </a:r>
            <a:r>
              <a:rPr lang="en-US" altLang="en-US" sz="2000" b="1" dirty="0" err="1"/>
              <a:t>Mà</a:t>
            </a:r>
            <a:r>
              <a:rPr lang="en-US" altLang="en-US" sz="2000" b="1" dirty="0"/>
              <a:t> AC = AB + BC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      </a:t>
            </a:r>
            <a:r>
              <a:rPr lang="en-US" altLang="en-US" sz="2000" b="1" dirty="0" err="1"/>
              <a:t>Nên</a:t>
            </a:r>
            <a:r>
              <a:rPr lang="en-US" altLang="en-US" sz="2000" b="1" dirty="0"/>
              <a:t>  AC = 3,375 + 1,5 = 4,875  (m)</a:t>
            </a: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8097365C-1F82-46C7-8564-3AB9010F3526}"/>
              </a:ext>
            </a:extLst>
          </p:cNvPr>
          <p:cNvGrpSpPr>
            <a:grpSpLocks/>
          </p:cNvGrpSpPr>
          <p:nvPr/>
        </p:nvGrpSpPr>
        <p:grpSpPr bwMode="auto">
          <a:xfrm>
            <a:off x="2308240" y="52647"/>
            <a:ext cx="3124200" cy="2362200"/>
            <a:chOff x="192" y="720"/>
            <a:chExt cx="1968" cy="1488"/>
          </a:xfrm>
        </p:grpSpPr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9E25DA89-3358-4875-A7CC-7C0284B7C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32" name="AutoShape 8">
                <a:extLst>
                  <a:ext uri="{FF2B5EF4-FFF2-40B4-BE49-F238E27FC236}">
                    <a16:creationId xmlns:a16="http://schemas.microsoft.com/office/drawing/2014/main" id="{E71CB2E4-9460-4897-8686-4349A2B36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id="{54C44C6B-9014-4ED3-B206-377D7E161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6" y="930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10">
                <a:extLst>
                  <a:ext uri="{FF2B5EF4-FFF2-40B4-BE49-F238E27FC236}">
                    <a16:creationId xmlns:a16="http://schemas.microsoft.com/office/drawing/2014/main" id="{31615906-9552-4F17-A7F2-0BF64DA26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25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A444C812-BFF8-4C4C-8F46-1008484B7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36" name="Text Box 15">
                <a:extLst>
                  <a:ext uri="{FF2B5EF4-FFF2-40B4-BE49-F238E27FC236}">
                    <a16:creationId xmlns:a16="http://schemas.microsoft.com/office/drawing/2014/main" id="{AC408D55-4206-40D7-9BC7-49CDF69A3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37" name="Text Box 16">
                <a:extLst>
                  <a:ext uri="{FF2B5EF4-FFF2-40B4-BE49-F238E27FC236}">
                    <a16:creationId xmlns:a16="http://schemas.microsoft.com/office/drawing/2014/main" id="{A58D8A3A-537E-4CB8-A581-C83549C6DF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38" name="Text Box 17">
                <a:extLst>
                  <a:ext uri="{FF2B5EF4-FFF2-40B4-BE49-F238E27FC236}">
                    <a16:creationId xmlns:a16="http://schemas.microsoft.com/office/drawing/2014/main" id="{BB53F30A-FB61-44FC-BEAD-53D36804E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39" name="Text Box 18">
                <a:extLst>
                  <a:ext uri="{FF2B5EF4-FFF2-40B4-BE49-F238E27FC236}">
                    <a16:creationId xmlns:a16="http://schemas.microsoft.com/office/drawing/2014/main" id="{F0131770-1C97-4FB8-9515-F230A8419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40" name="Text Box 19">
                <a:extLst>
                  <a:ext uri="{FF2B5EF4-FFF2-40B4-BE49-F238E27FC236}">
                    <a16:creationId xmlns:a16="http://schemas.microsoft.com/office/drawing/2014/main" id="{18004E64-17B8-481A-A22A-F603EF51D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1" name="Text Box 20">
                <a:extLst>
                  <a:ext uri="{FF2B5EF4-FFF2-40B4-BE49-F238E27FC236}">
                    <a16:creationId xmlns:a16="http://schemas.microsoft.com/office/drawing/2014/main" id="{6B9313A7-FEB7-4AFD-B130-8E76C2855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42" name="Text Box 21">
                <a:extLst>
                  <a:ext uri="{FF2B5EF4-FFF2-40B4-BE49-F238E27FC236}">
                    <a16:creationId xmlns:a16="http://schemas.microsoft.com/office/drawing/2014/main" id="{3F07E3B0-2AD0-42EA-ABCA-BD9AAEBAF7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43" name="Text Box 22">
                <a:extLst>
                  <a:ext uri="{FF2B5EF4-FFF2-40B4-BE49-F238E27FC236}">
                    <a16:creationId xmlns:a16="http://schemas.microsoft.com/office/drawing/2014/main" id="{BC4C41B2-AE3E-4CAA-8CA6-29E8EB0D09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44" name="Rectangle 23">
                <a:extLst>
                  <a:ext uri="{FF2B5EF4-FFF2-40B4-BE49-F238E27FC236}">
                    <a16:creationId xmlns:a16="http://schemas.microsoft.com/office/drawing/2014/main" id="{63FEED85-172A-4992-98D9-94543102D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Arc 35">
              <a:extLst>
                <a:ext uri="{FF2B5EF4-FFF2-40B4-BE49-F238E27FC236}">
                  <a16:creationId xmlns:a16="http://schemas.microsoft.com/office/drawing/2014/main" id="{B07EFB72-EF72-4B1C-9840-5C2292F43E5C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1" name="Text Box 36">
              <a:extLst>
                <a:ext uri="{FF2B5EF4-FFF2-40B4-BE49-F238E27FC236}">
                  <a16:creationId xmlns:a16="http://schemas.microsoft.com/office/drawing/2014/main" id="{34111486-3EAB-4FCD-8E8A-DA64EA2D8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</p:grp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02DC6DE8-C30A-407F-ABC6-EBAE49555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621907"/>
              </p:ext>
            </p:extLst>
          </p:nvPr>
        </p:nvGraphicFramePr>
        <p:xfrm>
          <a:off x="5235560" y="4065811"/>
          <a:ext cx="403765" cy="27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139680" progId="Equation.DSMT4">
                  <p:embed/>
                </p:oleObj>
              </mc:Choice>
              <mc:Fallback>
                <p:oleObj name="Equation" r:id="rId4" imgW="20304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5560" y="4065811"/>
                        <a:ext cx="403765" cy="277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DA6DBDE0-DA50-4AF9-AEFB-365EED441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639688"/>
              </p:ext>
            </p:extLst>
          </p:nvPr>
        </p:nvGraphicFramePr>
        <p:xfrm>
          <a:off x="5230559" y="4529726"/>
          <a:ext cx="403765" cy="27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139680" progId="Equation.DSMT4">
                  <p:embed/>
                </p:oleObj>
              </mc:Choice>
              <mc:Fallback>
                <p:oleObj name="Equation" r:id="rId6" imgW="203040" imgH="1396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02DC6DE8-C30A-407F-ABC6-EBAE49555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30559" y="4529726"/>
                        <a:ext cx="403765" cy="277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09783E8-A474-4649-AB19-2669E9B89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22260"/>
              </p:ext>
            </p:extLst>
          </p:nvPr>
        </p:nvGraphicFramePr>
        <p:xfrm>
          <a:off x="5235036" y="4931242"/>
          <a:ext cx="403765" cy="27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139680" progId="Equation.DSMT4">
                  <p:embed/>
                </p:oleObj>
              </mc:Choice>
              <mc:Fallback>
                <p:oleObj name="Equation" r:id="rId8" imgW="203040" imgH="1396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02DC6DE8-C30A-407F-ABC6-EBAE49555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35036" y="4931242"/>
                        <a:ext cx="403765" cy="277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47">
            <a:extLst>
              <a:ext uri="{FF2B5EF4-FFF2-40B4-BE49-F238E27FC236}">
                <a16:creationId xmlns:a16="http://schemas.microsoft.com/office/drawing/2014/main" id="{03D86FFA-0CD9-43EA-8CC4-F73068B3DC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1998862" y="2071527"/>
            <a:ext cx="573811" cy="5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>
            <a:extLst>
              <a:ext uri="{FF2B5EF4-FFF2-40B4-BE49-F238E27FC236}">
                <a16:creationId xmlns:a16="http://schemas.microsoft.com/office/drawing/2014/main" id="{61247ACA-D7D9-45AE-8322-17BECD9D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CAC104A3-E150-417C-8369-5E777EB0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29" y="627732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01B39F4C-D5E5-4B21-908E-D9F5684B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882" y="1588311"/>
            <a:ext cx="8777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1-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giữa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và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hình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chiếu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của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nó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trên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huyền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C9BDAB67-2771-4F70-A92A-F834A4236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73" y="2254218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2-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Một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liên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quan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tới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đường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cao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02305065-3C26-41CB-8D42-53914037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73" y="2818574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3-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Luyện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tập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grpSp>
        <p:nvGrpSpPr>
          <p:cNvPr id="54" name="Group 46">
            <a:extLst>
              <a:ext uri="{FF2B5EF4-FFF2-40B4-BE49-F238E27FC236}">
                <a16:creationId xmlns:a16="http://schemas.microsoft.com/office/drawing/2014/main" id="{2E39F293-D6C4-4D1D-98B4-30F2D8041AC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394435"/>
            <a:ext cx="8153400" cy="3086100"/>
            <a:chOff x="384" y="1680"/>
            <a:chExt cx="5136" cy="1944"/>
          </a:xfrm>
        </p:grpSpPr>
        <p:sp>
          <p:nvSpPr>
            <p:cNvPr id="55" name="Text Box 9">
              <a:extLst>
                <a:ext uri="{FF2B5EF4-FFF2-40B4-BE49-F238E27FC236}">
                  <a16:creationId xmlns:a16="http://schemas.microsoft.com/office/drawing/2014/main" id="{D2FFD9E3-3487-450B-9995-5A4552CF7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680"/>
              <a:ext cx="446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/>
                <a:t>1/ </a:t>
              </a:r>
              <a:r>
                <a:rPr lang="en-US" altLang="en-US" sz="2000" b="1" dirty="0" err="1"/>
                <a:t>Đánh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dấu</a:t>
              </a:r>
              <a:r>
                <a:rPr lang="en-US" altLang="en-US" sz="2000" b="1" dirty="0"/>
                <a:t> X </a:t>
              </a:r>
              <a:r>
                <a:rPr lang="en-US" altLang="en-US" sz="2000" b="1" dirty="0" err="1"/>
                <a:t>vào</a:t>
              </a:r>
              <a:r>
                <a:rPr lang="en-US" altLang="en-US" sz="2000" b="1" dirty="0"/>
                <a:t> ô </a:t>
              </a:r>
              <a:r>
                <a:rPr lang="en-US" altLang="en-US" sz="2000" b="1" dirty="0" err="1"/>
                <a:t>trống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trong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các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kết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luận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sau</a:t>
              </a:r>
              <a:r>
                <a:rPr lang="en-US" altLang="en-US" sz="2000" b="1" dirty="0"/>
                <a:t> 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Trong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hình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vẽ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có</a:t>
              </a:r>
              <a:r>
                <a:rPr lang="en-US" altLang="en-US" sz="2000" b="1" dirty="0"/>
                <a:t> </a:t>
              </a:r>
            </a:p>
          </p:txBody>
        </p:sp>
        <p:sp>
          <p:nvSpPr>
            <p:cNvPr id="56" name="AutoShape 11">
              <a:extLst>
                <a:ext uri="{FF2B5EF4-FFF2-40B4-BE49-F238E27FC236}">
                  <a16:creationId xmlns:a16="http://schemas.microsoft.com/office/drawing/2014/main" id="{3BC72694-9895-4865-8BAE-3A0A75AF8D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27272">
              <a:off x="1000" y="2352"/>
              <a:ext cx="960" cy="1584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8C8630B6-44FD-412E-BE30-3975AF7FFA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7443">
              <a:off x="994" y="2350"/>
              <a:ext cx="132" cy="1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Line 13">
              <a:extLst>
                <a:ext uri="{FF2B5EF4-FFF2-40B4-BE49-F238E27FC236}">
                  <a16:creationId xmlns:a16="http://schemas.microsoft.com/office/drawing/2014/main" id="{C85842BA-77D0-4EBE-B1E4-3E87D2583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326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17">
              <a:extLst>
                <a:ext uri="{FF2B5EF4-FFF2-40B4-BE49-F238E27FC236}">
                  <a16:creationId xmlns:a16="http://schemas.microsoft.com/office/drawing/2014/main" id="{C4A958CB-CAF6-47DE-8E40-4559EC3C5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" y="216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D</a:t>
              </a:r>
            </a:p>
          </p:txBody>
        </p:sp>
        <p:sp>
          <p:nvSpPr>
            <p:cNvPr id="60" name="Text Box 18">
              <a:extLst>
                <a:ext uri="{FF2B5EF4-FFF2-40B4-BE49-F238E27FC236}">
                  <a16:creationId xmlns:a16="http://schemas.microsoft.com/office/drawing/2014/main" id="{11A00B77-37DF-4F91-90B3-AFC932677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0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F</a:t>
              </a:r>
            </a:p>
          </p:txBody>
        </p:sp>
        <p:sp>
          <p:nvSpPr>
            <p:cNvPr id="61" name="Text Box 19">
              <a:extLst>
                <a:ext uri="{FF2B5EF4-FFF2-40B4-BE49-F238E27FC236}">
                  <a16:creationId xmlns:a16="http://schemas.microsoft.com/office/drawing/2014/main" id="{3C0205BA-587F-4FB7-9CDE-78CD51AF0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4" y="307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E</a:t>
              </a:r>
            </a:p>
          </p:txBody>
        </p:sp>
        <p:sp>
          <p:nvSpPr>
            <p:cNvPr id="62" name="Text Box 20">
              <a:extLst>
                <a:ext uri="{FF2B5EF4-FFF2-40B4-BE49-F238E27FC236}">
                  <a16:creationId xmlns:a16="http://schemas.microsoft.com/office/drawing/2014/main" id="{40434CA2-B026-4B18-851F-171C2DA9E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" y="292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63" name="Text Box 21">
              <a:extLst>
                <a:ext uri="{FF2B5EF4-FFF2-40B4-BE49-F238E27FC236}">
                  <a16:creationId xmlns:a16="http://schemas.microsoft.com/office/drawing/2014/main" id="{F328AEBB-9E67-4EE0-8B0D-696F6F315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" y="292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64" name="Text Box 23">
              <a:extLst>
                <a:ext uri="{FF2B5EF4-FFF2-40B4-BE49-F238E27FC236}">
                  <a16:creationId xmlns:a16="http://schemas.microsoft.com/office/drawing/2014/main" id="{897817A0-0AC7-450D-B1BB-3850C6469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" y="24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65" name="Text Box 24">
              <a:extLst>
                <a:ext uri="{FF2B5EF4-FFF2-40B4-BE49-F238E27FC236}">
                  <a16:creationId xmlns:a16="http://schemas.microsoft.com/office/drawing/2014/main" id="{81B66AEF-E395-4609-9D52-431A43949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" y="268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/>
            </a:p>
          </p:txBody>
        </p:sp>
        <p:sp>
          <p:nvSpPr>
            <p:cNvPr id="66" name="Text Box 25">
              <a:extLst>
                <a:ext uri="{FF2B5EF4-FFF2-40B4-BE49-F238E27FC236}">
                  <a16:creationId xmlns:a16="http://schemas.microsoft.com/office/drawing/2014/main" id="{A6FC6D4E-26F8-44F5-B4B3-3D8D109CC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316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K</a:t>
              </a:r>
            </a:p>
          </p:txBody>
        </p:sp>
        <p:sp>
          <p:nvSpPr>
            <p:cNvPr id="67" name="Rectangle 26">
              <a:extLst>
                <a:ext uri="{FF2B5EF4-FFF2-40B4-BE49-F238E27FC236}">
                  <a16:creationId xmlns:a16="http://schemas.microsoft.com/office/drawing/2014/main" id="{1C25CBD1-A693-4318-BEC1-B4BCE4D0F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3048"/>
              <a:ext cx="96" cy="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Text Box 27">
              <a:extLst>
                <a:ext uri="{FF2B5EF4-FFF2-40B4-BE49-F238E27FC236}">
                  <a16:creationId xmlns:a16="http://schemas.microsoft.com/office/drawing/2014/main" id="{C787D671-0C75-46B9-BA09-6C4BA37D0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256"/>
              <a:ext cx="1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2000" b="1" dirty="0"/>
                <a:t>DE</a:t>
              </a:r>
              <a:r>
                <a:rPr lang="en-US" altLang="en-US" sz="2000" b="1" baseline="30000" dirty="0"/>
                <a:t>2</a:t>
              </a:r>
              <a:r>
                <a:rPr lang="en-US" altLang="en-US" sz="2000" b="1" dirty="0"/>
                <a:t> = EK.FK</a:t>
              </a:r>
            </a:p>
          </p:txBody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01250BBF-E572-46F7-A493-083E1C075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9"/>
              <a:ext cx="13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/>
                <a:t>2.  DE</a:t>
              </a:r>
              <a:r>
                <a:rPr lang="en-US" altLang="en-US" sz="2000" b="1" baseline="30000" dirty="0"/>
                <a:t>2</a:t>
              </a:r>
              <a:r>
                <a:rPr lang="en-US" altLang="en-US" sz="2000" b="1" dirty="0"/>
                <a:t> = EK. EF</a:t>
              </a:r>
            </a:p>
          </p:txBody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22592C3B-B0A8-41E9-96B5-3713A4B39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985"/>
              <a:ext cx="13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/>
                <a:t>3.  DK</a:t>
              </a:r>
              <a:r>
                <a:rPr lang="en-US" altLang="en-US" sz="2000" b="1" baseline="30000" dirty="0"/>
                <a:t>2</a:t>
              </a:r>
              <a:r>
                <a:rPr lang="en-US" altLang="en-US" sz="2000" b="1" dirty="0"/>
                <a:t> = EK. FK</a:t>
              </a:r>
            </a:p>
          </p:txBody>
        </p:sp>
        <p:sp>
          <p:nvSpPr>
            <p:cNvPr id="71" name="Rectangle 30">
              <a:extLst>
                <a:ext uri="{FF2B5EF4-FFF2-40B4-BE49-F238E27FC236}">
                  <a16:creationId xmlns:a16="http://schemas.microsoft.com/office/drawing/2014/main" id="{19BECC78-1265-47AC-9138-3E79A6DAB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321"/>
              <a:ext cx="13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/>
                <a:t>4.  DK</a:t>
              </a:r>
              <a:r>
                <a:rPr lang="en-US" altLang="en-US" sz="2000" b="1" baseline="30000" dirty="0"/>
                <a:t>2</a:t>
              </a:r>
              <a:r>
                <a:rPr lang="en-US" altLang="en-US" sz="2000" b="1" dirty="0"/>
                <a:t> = EK. EF</a:t>
              </a:r>
            </a:p>
          </p:txBody>
        </p:sp>
        <p:sp>
          <p:nvSpPr>
            <p:cNvPr id="72" name="Rectangle 31">
              <a:extLst>
                <a:ext uri="{FF2B5EF4-FFF2-40B4-BE49-F238E27FC236}">
                  <a16:creationId xmlns:a16="http://schemas.microsoft.com/office/drawing/2014/main" id="{55205F8D-2B17-4FE5-A021-A9B515A0A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256"/>
              <a:ext cx="288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Rectangle 32">
              <a:extLst>
                <a:ext uri="{FF2B5EF4-FFF2-40B4-BE49-F238E27FC236}">
                  <a16:creationId xmlns:a16="http://schemas.microsoft.com/office/drawing/2014/main" id="{1A4AC0FB-1C27-45FF-A424-6D1851E58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256"/>
              <a:ext cx="288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Text Box 33">
              <a:extLst>
                <a:ext uri="{FF2B5EF4-FFF2-40B4-BE49-F238E27FC236}">
                  <a16:creationId xmlns:a16="http://schemas.microsoft.com/office/drawing/2014/main" id="{F53AC653-A630-44F4-A236-DC8B49233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969"/>
              <a:ext cx="5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</a:rPr>
                <a:t>Đúng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Text Box 34">
              <a:extLst>
                <a:ext uri="{FF2B5EF4-FFF2-40B4-BE49-F238E27FC236}">
                  <a16:creationId xmlns:a16="http://schemas.microsoft.com/office/drawing/2014/main" id="{1EF805CB-0CD1-416E-A96B-BDB8B6F6B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978"/>
              <a:ext cx="5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C00CC"/>
                  </a:solidFill>
                </a:rPr>
                <a:t>Sai</a:t>
              </a:r>
            </a:p>
          </p:txBody>
        </p:sp>
        <p:sp>
          <p:nvSpPr>
            <p:cNvPr id="76" name="Rectangle 35">
              <a:extLst>
                <a:ext uri="{FF2B5EF4-FFF2-40B4-BE49-F238E27FC236}">
                  <a16:creationId xmlns:a16="http://schemas.microsoft.com/office/drawing/2014/main" id="{EED09C75-476E-41E4-8951-831B42F91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40"/>
              <a:ext cx="288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Rectangle 36">
              <a:extLst>
                <a:ext uri="{FF2B5EF4-FFF2-40B4-BE49-F238E27FC236}">
                  <a16:creationId xmlns:a16="http://schemas.microsoft.com/office/drawing/2014/main" id="{D7D4C30D-153B-4D7A-91DA-F3CECED8E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640"/>
              <a:ext cx="288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Rectangle 37">
              <a:extLst>
                <a:ext uri="{FF2B5EF4-FFF2-40B4-BE49-F238E27FC236}">
                  <a16:creationId xmlns:a16="http://schemas.microsoft.com/office/drawing/2014/main" id="{86EE6C0E-E57A-4EEF-92B8-0D96D4AB2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288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Rectangle 38">
              <a:extLst>
                <a:ext uri="{FF2B5EF4-FFF2-40B4-BE49-F238E27FC236}">
                  <a16:creationId xmlns:a16="http://schemas.microsoft.com/office/drawing/2014/main" id="{0EC319FC-DED5-4CEB-BAD8-44BF0E3A8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976"/>
              <a:ext cx="288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Rectangle 39">
              <a:extLst>
                <a:ext uri="{FF2B5EF4-FFF2-40B4-BE49-F238E27FC236}">
                  <a16:creationId xmlns:a16="http://schemas.microsoft.com/office/drawing/2014/main" id="{6ACC7D3C-67E7-4B67-ACC9-F1A75611C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336"/>
              <a:ext cx="288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Rectangle 40">
              <a:extLst>
                <a:ext uri="{FF2B5EF4-FFF2-40B4-BE49-F238E27FC236}">
                  <a16:creationId xmlns:a16="http://schemas.microsoft.com/office/drawing/2014/main" id="{377E4528-60FB-4148-8DB0-D77FA08EF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336"/>
              <a:ext cx="288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" name="Text Box 42">
            <a:extLst>
              <a:ext uri="{FF2B5EF4-FFF2-40B4-BE49-F238E27FC236}">
                <a16:creationId xmlns:a16="http://schemas.microsoft.com/office/drawing/2014/main" id="{5CB312D4-5EB4-4FCF-8EB1-9E7C0AB7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151" y="4315186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3" name="Text Box 43">
            <a:extLst>
              <a:ext uri="{FF2B5EF4-FFF2-40B4-BE49-F238E27FC236}">
                <a16:creationId xmlns:a16="http://schemas.microsoft.com/office/drawing/2014/main" id="{9496C119-671D-4B1D-8377-6A716C79D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3394" y="4918436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4" name="Text Box 44">
            <a:extLst>
              <a:ext uri="{FF2B5EF4-FFF2-40B4-BE49-F238E27FC236}">
                <a16:creationId xmlns:a16="http://schemas.microsoft.com/office/drawing/2014/main" id="{AEBFD833-5D23-49E1-A6AA-A93F0EA8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684" y="5466124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5" name="Text Box 45">
            <a:extLst>
              <a:ext uri="{FF2B5EF4-FFF2-40B4-BE49-F238E27FC236}">
                <a16:creationId xmlns:a16="http://schemas.microsoft.com/office/drawing/2014/main" id="{F171B55D-BEC3-4461-8931-607DFD4FF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5935" y="601837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377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2" grpId="0"/>
      <p:bldP spid="83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E4A2B57-CF8E-4694-8856-DD887B27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70D9878-81E1-4620-9ED2-E9A889DA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29" y="627732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E6F3654-5341-44E3-B3C1-294816A8A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882" y="1447800"/>
            <a:ext cx="8777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1-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giữa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và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hình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chiếu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của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nó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trên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huyền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54FF5C4-9E65-4710-ABF4-47893A32E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73" y="182880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2-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Một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liên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quan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tới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đường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cao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59F9A55-980F-4ED5-96A2-D38FC29D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2247000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3-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Luyện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tập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EC0A639-C6D4-4BE3-98CD-B77CAF0C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974" y="2744382"/>
            <a:ext cx="303258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/>
              <a:t>2/ </a:t>
            </a:r>
            <a:r>
              <a:rPr lang="en-US" altLang="en-US" sz="2000" b="1" u="sng" dirty="0" err="1"/>
              <a:t>Bài</a:t>
            </a:r>
            <a:r>
              <a:rPr lang="en-US" altLang="en-US" sz="2000" b="1" u="sng" dirty="0"/>
              <a:t> 1 </a:t>
            </a:r>
            <a:r>
              <a:rPr lang="en-US" altLang="en-US" sz="2000" b="1" u="sng" dirty="0" err="1"/>
              <a:t>hình</a:t>
            </a:r>
            <a:r>
              <a:rPr lang="en-US" altLang="en-US" sz="2000" b="1" u="sng" dirty="0"/>
              <a:t> b/68-Sgk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 </a:t>
            </a:r>
            <a:r>
              <a:rPr lang="en-US" altLang="en-US" sz="2000" b="1" dirty="0" err="1"/>
              <a:t>Tính</a:t>
            </a:r>
            <a:r>
              <a:rPr lang="en-US" altLang="en-US" sz="2000" b="1" dirty="0"/>
              <a:t> x, y </a:t>
            </a:r>
            <a:r>
              <a:rPr lang="en-US" altLang="en-US" sz="2000" b="1" dirty="0" err="1"/>
              <a:t>trong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hình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vẽ</a:t>
            </a:r>
            <a:endParaRPr lang="en-US" altLang="en-US" sz="2000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8950CF-3AA8-4FD0-9E9A-243A79927D90}"/>
              </a:ext>
            </a:extLst>
          </p:cNvPr>
          <p:cNvGrpSpPr/>
          <p:nvPr/>
        </p:nvGrpSpPr>
        <p:grpSpPr>
          <a:xfrm>
            <a:off x="2133601" y="3733801"/>
            <a:ext cx="3619377" cy="2601913"/>
            <a:chOff x="609600" y="3733800"/>
            <a:chExt cx="3619377" cy="2601913"/>
          </a:xfrm>
        </p:grpSpPr>
        <p:grpSp>
          <p:nvGrpSpPr>
            <p:cNvPr id="10" name="Group 31">
              <a:extLst>
                <a:ext uri="{FF2B5EF4-FFF2-40B4-BE49-F238E27FC236}">
                  <a16:creationId xmlns:a16="http://schemas.microsoft.com/office/drawing/2014/main" id="{F689267F-4892-4E01-9230-2BDFFB99F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3733800"/>
              <a:ext cx="2997200" cy="2601913"/>
              <a:chOff x="384" y="2352"/>
              <a:chExt cx="1888" cy="1639"/>
            </a:xfrm>
          </p:grpSpPr>
          <p:sp>
            <p:nvSpPr>
              <p:cNvPr id="11" name="AutoShape 11">
                <a:extLst>
                  <a:ext uri="{FF2B5EF4-FFF2-40B4-BE49-F238E27FC236}">
                    <a16:creationId xmlns:a16="http://schemas.microsoft.com/office/drawing/2014/main" id="{D022B99D-4EB8-4DF0-A01E-3D40556FF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1000" y="2544"/>
                <a:ext cx="960" cy="1584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FA3243FC-F4F3-4CEC-A445-0D0AD844A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994" y="2542"/>
                <a:ext cx="132" cy="1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F1CF91B4-416D-4B58-8A1B-C269DB01F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0" y="25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7">
                <a:extLst>
                  <a:ext uri="{FF2B5EF4-FFF2-40B4-BE49-F238E27FC236}">
                    <a16:creationId xmlns:a16="http://schemas.microsoft.com/office/drawing/2014/main" id="{FD245D46-3F48-492B-9062-1068EAB82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" y="235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A</a:t>
                </a:r>
              </a:p>
            </p:txBody>
          </p:sp>
          <p:sp>
            <p:nvSpPr>
              <p:cNvPr id="15" name="Text Box 18">
                <a:extLst>
                  <a:ext uri="{FF2B5EF4-FFF2-40B4-BE49-F238E27FC236}">
                    <a16:creationId xmlns:a16="http://schemas.microsoft.com/office/drawing/2014/main" id="{203BC932-53B6-4F3B-B8ED-3C1D76B08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323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B</a:t>
                </a:r>
              </a:p>
            </p:txBody>
          </p:sp>
          <p:sp>
            <p:nvSpPr>
              <p:cNvPr id="16" name="Text Box 20">
                <a:extLst>
                  <a:ext uri="{FF2B5EF4-FFF2-40B4-BE49-F238E27FC236}">
                    <a16:creationId xmlns:a16="http://schemas.microsoft.com/office/drawing/2014/main" id="{28E51935-8333-443E-A3F9-AD853FBBD9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8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y</a:t>
                </a:r>
              </a:p>
            </p:txBody>
          </p:sp>
          <p:sp>
            <p:nvSpPr>
              <p:cNvPr id="17" name="Text Box 21">
                <a:extLst>
                  <a:ext uri="{FF2B5EF4-FFF2-40B4-BE49-F238E27FC236}">
                    <a16:creationId xmlns:a16="http://schemas.microsoft.com/office/drawing/2014/main" id="{A30D2B61-E706-4D90-A387-F6C75F06E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x</a:t>
                </a:r>
              </a:p>
            </p:txBody>
          </p:sp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id="{D6A4C844-CEC2-4942-8CF2-AE01C5FB6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2745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12</a:t>
                </a:r>
              </a:p>
            </p:txBody>
          </p:sp>
          <p:sp>
            <p:nvSpPr>
              <p:cNvPr id="19" name="Text Box 23">
                <a:extLst>
                  <a:ext uri="{FF2B5EF4-FFF2-40B4-BE49-F238E27FC236}">
                    <a16:creationId xmlns:a16="http://schemas.microsoft.com/office/drawing/2014/main" id="{AE15A7F8-C3DF-4717-9125-A279B4945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6" y="264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20" name="Text Box 24">
                <a:extLst>
                  <a:ext uri="{FF2B5EF4-FFF2-40B4-BE49-F238E27FC236}">
                    <a16:creationId xmlns:a16="http://schemas.microsoft.com/office/drawing/2014/main" id="{A7FF1AD4-AB54-43E7-A966-0BD896D0D7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0" y="288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21" name="Text Box 25">
                <a:extLst>
                  <a:ext uri="{FF2B5EF4-FFF2-40B4-BE49-F238E27FC236}">
                    <a16:creationId xmlns:a16="http://schemas.microsoft.com/office/drawing/2014/main" id="{8A463140-C988-4705-BC07-6E03BB1F0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0" y="331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H</a:t>
                </a:r>
              </a:p>
            </p:txBody>
          </p:sp>
          <p:sp>
            <p:nvSpPr>
              <p:cNvPr id="22" name="Rectangle 26">
                <a:extLst>
                  <a:ext uri="{FF2B5EF4-FFF2-40B4-BE49-F238E27FC236}">
                    <a16:creationId xmlns:a16="http://schemas.microsoft.com/office/drawing/2014/main" id="{8F679636-27FB-4565-BFE3-19330CEA7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" y="3242"/>
                <a:ext cx="96" cy="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Text Box 27">
                <a:extLst>
                  <a:ext uri="{FF2B5EF4-FFF2-40B4-BE49-F238E27FC236}">
                    <a16:creationId xmlns:a16="http://schemas.microsoft.com/office/drawing/2014/main" id="{91990ABD-1B3B-4C52-B1DD-665B45604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3504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20</a:t>
                </a:r>
              </a:p>
            </p:txBody>
          </p:sp>
          <p:sp>
            <p:nvSpPr>
              <p:cNvPr id="24" name="Arc 28">
                <a:extLst>
                  <a:ext uri="{FF2B5EF4-FFF2-40B4-BE49-F238E27FC236}">
                    <a16:creationId xmlns:a16="http://schemas.microsoft.com/office/drawing/2014/main" id="{D9FF40F1-2CFC-4E72-80B4-82CF73C78B48}"/>
                  </a:ext>
                </a:extLst>
              </p:cNvPr>
              <p:cNvSpPr>
                <a:spLocks/>
              </p:cNvSpPr>
              <p:nvPr/>
            </p:nvSpPr>
            <p:spPr bwMode="auto">
              <a:xfrm rot="2727113" flipV="1">
                <a:off x="840" y="2640"/>
                <a:ext cx="1310" cy="1391"/>
              </a:xfrm>
              <a:custGeom>
                <a:avLst/>
                <a:gdLst>
                  <a:gd name="T0" fmla="*/ 0 w 21597"/>
                  <a:gd name="T1" fmla="*/ 0 h 21600"/>
                  <a:gd name="T2" fmla="*/ 60 w 21597"/>
                  <a:gd name="T3" fmla="*/ 79 h 21600"/>
                  <a:gd name="T4" fmla="*/ 0 w 21597"/>
                  <a:gd name="T5" fmla="*/ 81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-1" y="0"/>
                    </a:moveTo>
                    <a:cubicBezTo>
                      <a:pt x="11798" y="0"/>
                      <a:pt x="21413" y="9467"/>
                      <a:pt x="21597" y="21263"/>
                    </a:cubicBezTo>
                  </a:path>
                  <a:path w="21597" h="21600" stroke="0" extrusionOk="0">
                    <a:moveTo>
                      <a:pt x="-1" y="0"/>
                    </a:moveTo>
                    <a:cubicBezTo>
                      <a:pt x="11798" y="0"/>
                      <a:pt x="21413" y="9467"/>
                      <a:pt x="21597" y="2126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2604D21D-4F38-4FC6-8012-51B53386F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1777" y="5226843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4BFB30-DDE8-4E4E-9580-BC6A6B73D94F}"/>
              </a:ext>
            </a:extLst>
          </p:cNvPr>
          <p:cNvGrpSpPr/>
          <p:nvPr/>
        </p:nvGrpSpPr>
        <p:grpSpPr>
          <a:xfrm>
            <a:off x="5680893" y="2292723"/>
            <a:ext cx="4778375" cy="4360864"/>
            <a:chOff x="4156892" y="2292723"/>
            <a:chExt cx="4778375" cy="4360864"/>
          </a:xfrm>
        </p:grpSpPr>
        <p:grpSp>
          <p:nvGrpSpPr>
            <p:cNvPr id="25" name="Group 38">
              <a:extLst>
                <a:ext uri="{FF2B5EF4-FFF2-40B4-BE49-F238E27FC236}">
                  <a16:creationId xmlns:a16="http://schemas.microsoft.com/office/drawing/2014/main" id="{D44FCAC7-1E45-40F7-9182-B79A50C88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6892" y="2292723"/>
              <a:ext cx="4778375" cy="4360864"/>
              <a:chOff x="2784" y="1877"/>
              <a:chExt cx="2832" cy="2747"/>
            </a:xfrm>
          </p:grpSpPr>
          <p:sp>
            <p:nvSpPr>
              <p:cNvPr id="26" name="Text Box 30">
                <a:extLst>
                  <a:ext uri="{FF2B5EF4-FFF2-40B4-BE49-F238E27FC236}">
                    <a16:creationId xmlns:a16="http://schemas.microsoft.com/office/drawing/2014/main" id="{54B97DA9-A436-408C-B9C9-880389920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2142"/>
                <a:ext cx="2832" cy="248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 err="1"/>
                  <a:t>Xét</a:t>
                </a:r>
                <a:r>
                  <a:rPr lang="en-US" altLang="en-US" sz="2000" b="1" dirty="0"/>
                  <a:t> tam </a:t>
                </a:r>
                <a:r>
                  <a:rPr lang="en-US" altLang="en-US" sz="2000" b="1" dirty="0" err="1"/>
                  <a:t>giác</a:t>
                </a:r>
                <a:r>
                  <a:rPr lang="en-US" altLang="en-US" sz="2000" b="1" dirty="0"/>
                  <a:t> ABC </a:t>
                </a:r>
                <a:r>
                  <a:rPr lang="en-US" altLang="en-US" sz="2000" b="1" dirty="0" err="1"/>
                  <a:t>vuông</a:t>
                </a:r>
                <a:r>
                  <a:rPr lang="en-US" altLang="en-US" sz="2000" b="1" dirty="0"/>
                  <a:t> </a:t>
                </a:r>
                <a:r>
                  <a:rPr lang="en-US" altLang="en-US" sz="2000" b="1" dirty="0" err="1"/>
                  <a:t>tại</a:t>
                </a:r>
                <a:r>
                  <a:rPr lang="en-US" altLang="en-US" sz="2000" b="1" dirty="0"/>
                  <a:t> A, </a:t>
                </a:r>
                <a:r>
                  <a:rPr lang="en-US" altLang="en-US" sz="2000" b="1" dirty="0" err="1"/>
                  <a:t>đường</a:t>
                </a:r>
                <a:r>
                  <a:rPr lang="en-US" altLang="en-US" sz="2000" b="1" dirty="0"/>
                  <a:t> </a:t>
                </a:r>
                <a:r>
                  <a:rPr lang="en-US" altLang="en-US" sz="2000" b="1" dirty="0" err="1"/>
                  <a:t>cao</a:t>
                </a:r>
                <a:r>
                  <a:rPr lang="en-US" altLang="en-US" sz="2000" b="1" dirty="0"/>
                  <a:t> AH: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/>
                  <a:t>Ta </a:t>
                </a:r>
                <a:r>
                  <a:rPr lang="en-US" altLang="en-US" sz="2000" b="1" dirty="0" err="1"/>
                  <a:t>có</a:t>
                </a:r>
                <a:r>
                  <a:rPr lang="en-US" altLang="en-US" sz="2000" b="1" dirty="0"/>
                  <a:t>:  AB</a:t>
                </a:r>
                <a:r>
                  <a:rPr lang="en-US" altLang="en-US" sz="2000" b="1" baseline="30000" dirty="0"/>
                  <a:t>2</a:t>
                </a:r>
                <a:r>
                  <a:rPr lang="en-US" altLang="en-US" sz="2000" b="1" dirty="0"/>
                  <a:t> = BH.BC (</a:t>
                </a:r>
                <a:r>
                  <a:rPr lang="en-US" altLang="en-US" sz="2000" b="1" dirty="0" err="1"/>
                  <a:t>hệ</a:t>
                </a:r>
                <a:r>
                  <a:rPr lang="en-US" altLang="en-US" sz="2000" b="1" dirty="0"/>
                  <a:t> </a:t>
                </a:r>
                <a:r>
                  <a:rPr lang="en-US" altLang="en-US" sz="2000" b="1" dirty="0" err="1"/>
                  <a:t>thức</a:t>
                </a:r>
                <a:r>
                  <a:rPr lang="en-US" altLang="en-US" sz="2000" b="1" dirty="0"/>
                  <a:t> </a:t>
                </a:r>
                <a:r>
                  <a:rPr lang="en-US" altLang="en-US" sz="2000" b="1" dirty="0" err="1"/>
                  <a:t>lượng</a:t>
                </a:r>
                <a:r>
                  <a:rPr lang="en-US" altLang="en-US" sz="2000" b="1" dirty="0"/>
                  <a:t>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/>
                  <a:t>             12</a:t>
                </a:r>
                <a:r>
                  <a:rPr lang="en-US" altLang="en-US" sz="2000" b="1" baseline="30000" dirty="0"/>
                  <a:t>2</a:t>
                </a:r>
                <a:r>
                  <a:rPr lang="en-US" altLang="en-US" sz="2000" b="1" dirty="0"/>
                  <a:t> = 20.BC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/>
                  <a:t>             BC  = 144 : 20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/>
                  <a:t>             BC  = 7,2 hay x = 7,2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-"/>
                </a:pPr>
                <a:r>
                  <a:rPr lang="en-US" altLang="en-US" sz="2000" b="1" dirty="0" err="1"/>
                  <a:t>Lại</a:t>
                </a:r>
                <a:r>
                  <a:rPr lang="en-US" altLang="en-US" sz="2000" b="1" dirty="0"/>
                  <a:t> </a:t>
                </a:r>
                <a:r>
                  <a:rPr lang="en-US" altLang="en-US" sz="2000" b="1" dirty="0" err="1"/>
                  <a:t>có</a:t>
                </a:r>
                <a:r>
                  <a:rPr lang="en-US" altLang="en-US" sz="2000" b="1" dirty="0"/>
                  <a:t> BC = BH + HC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/>
                  <a:t>             20 = 7,2 + HC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/>
                  <a:t>            HC = 12,8  hay y = 12,8</a:t>
                </a:r>
              </a:p>
            </p:txBody>
          </p:sp>
          <p:graphicFrame>
            <p:nvGraphicFramePr>
              <p:cNvPr id="27" name="Object 33">
                <a:extLst>
                  <a:ext uri="{FF2B5EF4-FFF2-40B4-BE49-F238E27FC236}">
                    <a16:creationId xmlns:a16="http://schemas.microsoft.com/office/drawing/2014/main" id="{E713FA32-27C7-41AD-8966-F1FF99000B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7577030"/>
                  </p:ext>
                </p:extLst>
              </p:nvPr>
            </p:nvGraphicFramePr>
            <p:xfrm>
              <a:off x="3087" y="3226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90417" imgH="152334" progId="Equation.3">
                      <p:embed/>
                    </p:oleObj>
                  </mc:Choice>
                  <mc:Fallback>
                    <p:oleObj name="Equation" r:id="rId2" imgW="190417" imgH="152334" progId="Equation.3">
                      <p:embed/>
                      <p:pic>
                        <p:nvPicPr>
                          <p:cNvPr id="4098" name="Object 33">
                            <a:extLst>
                              <a:ext uri="{FF2B5EF4-FFF2-40B4-BE49-F238E27FC236}">
                                <a16:creationId xmlns:a16="http://schemas.microsoft.com/office/drawing/2014/main" id="{F4C0951E-1F36-471D-81A2-A53AF409A4E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7" y="3226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34">
                <a:extLst>
                  <a:ext uri="{FF2B5EF4-FFF2-40B4-BE49-F238E27FC236}">
                    <a16:creationId xmlns:a16="http://schemas.microsoft.com/office/drawing/2014/main" id="{4C804271-8A77-44AE-A7C9-2EE3393D1D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926359"/>
                  </p:ext>
                </p:extLst>
              </p:nvPr>
            </p:nvGraphicFramePr>
            <p:xfrm>
              <a:off x="3085" y="2961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90417" imgH="152334" progId="Equation.3">
                      <p:embed/>
                    </p:oleObj>
                  </mc:Choice>
                  <mc:Fallback>
                    <p:oleObj name="Equation" r:id="rId4" imgW="190417" imgH="152334" progId="Equation.3">
                      <p:embed/>
                      <p:pic>
                        <p:nvPicPr>
                          <p:cNvPr id="4099" name="Object 34">
                            <a:extLst>
                              <a:ext uri="{FF2B5EF4-FFF2-40B4-BE49-F238E27FC236}">
                                <a16:creationId xmlns:a16="http://schemas.microsoft.com/office/drawing/2014/main" id="{2881B429-4423-4ADB-9EA5-9BC8B459781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5" y="2961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35">
                <a:extLst>
                  <a:ext uri="{FF2B5EF4-FFF2-40B4-BE49-F238E27FC236}">
                    <a16:creationId xmlns:a16="http://schemas.microsoft.com/office/drawing/2014/main" id="{79E0C7FA-AA24-40B6-B3B7-EF6BC99794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2326306"/>
                  </p:ext>
                </p:extLst>
              </p:nvPr>
            </p:nvGraphicFramePr>
            <p:xfrm>
              <a:off x="3109" y="3498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90417" imgH="152334" progId="Equation.DSMT4">
                      <p:embed/>
                    </p:oleObj>
                  </mc:Choice>
                  <mc:Fallback>
                    <p:oleObj name="Equation" r:id="rId5" imgW="190417" imgH="152334" progId="Equation.DSMT4">
                      <p:embed/>
                      <p:pic>
                        <p:nvPicPr>
                          <p:cNvPr id="4100" name="Object 35">
                            <a:extLst>
                              <a:ext uri="{FF2B5EF4-FFF2-40B4-BE49-F238E27FC236}">
                                <a16:creationId xmlns:a16="http://schemas.microsoft.com/office/drawing/2014/main" id="{13BE9A81-3D6A-4B77-93A1-6641A9D59F7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9" y="3498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36">
                <a:extLst>
                  <a:ext uri="{FF2B5EF4-FFF2-40B4-BE49-F238E27FC236}">
                    <a16:creationId xmlns:a16="http://schemas.microsoft.com/office/drawing/2014/main" id="{317FEF40-773B-432B-8902-6D41086BA8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5660185"/>
                  </p:ext>
                </p:extLst>
              </p:nvPr>
            </p:nvGraphicFramePr>
            <p:xfrm>
              <a:off x="3058" y="4086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90417" imgH="152334" progId="Equation.DSMT4">
                      <p:embed/>
                    </p:oleObj>
                  </mc:Choice>
                  <mc:Fallback>
                    <p:oleObj name="Equation" r:id="rId6" imgW="190417" imgH="152334" progId="Equation.DSMT4">
                      <p:embed/>
                      <p:pic>
                        <p:nvPicPr>
                          <p:cNvPr id="4101" name="Object 36">
                            <a:extLst>
                              <a:ext uri="{FF2B5EF4-FFF2-40B4-BE49-F238E27FC236}">
                                <a16:creationId xmlns:a16="http://schemas.microsoft.com/office/drawing/2014/main" id="{32963B0E-0476-4C13-B9DD-7CE4FA9DA2B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8" y="4086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 Box 37">
                <a:extLst>
                  <a:ext uri="{FF2B5EF4-FFF2-40B4-BE49-F238E27FC236}">
                    <a16:creationId xmlns:a16="http://schemas.microsoft.com/office/drawing/2014/main" id="{9C437E82-9600-400A-A178-1DCD8E1448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" y="1877"/>
                <a:ext cx="460" cy="252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u="sng" dirty="0" err="1"/>
                  <a:t>Giải</a:t>
                </a:r>
                <a:r>
                  <a:rPr lang="en-US" altLang="en-US" sz="2000" b="1" u="sng" dirty="0"/>
                  <a:t> </a:t>
                </a:r>
              </a:p>
            </p:txBody>
          </p:sp>
        </p:grpSp>
        <p:graphicFrame>
          <p:nvGraphicFramePr>
            <p:cNvPr id="34" name="Object 36">
              <a:extLst>
                <a:ext uri="{FF2B5EF4-FFF2-40B4-BE49-F238E27FC236}">
                  <a16:creationId xmlns:a16="http://schemas.microsoft.com/office/drawing/2014/main" id="{ADB06910-6418-476E-A575-2468BDE89A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387817"/>
                </p:ext>
              </p:extLst>
            </p:nvPr>
          </p:nvGraphicFramePr>
          <p:xfrm>
            <a:off x="4590854" y="6340475"/>
            <a:ext cx="38470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417" imgH="152334" progId="Equation.DSMT4">
                    <p:embed/>
                  </p:oleObj>
                </mc:Choice>
                <mc:Fallback>
                  <p:oleObj name="Equation" r:id="rId7" imgW="190417" imgH="152334" progId="Equation.DSMT4">
                    <p:embed/>
                    <p:pic>
                      <p:nvPicPr>
                        <p:cNvPr id="30" name="Object 36">
                          <a:extLst>
                            <a:ext uri="{FF2B5EF4-FFF2-40B4-BE49-F238E27FC236}">
                              <a16:creationId xmlns:a16="http://schemas.microsoft.com/office/drawing/2014/main" id="{317FEF40-773B-432B-8902-6D41086BA8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854" y="6340475"/>
                          <a:ext cx="38470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1632BA7-D7C3-4A25-8F06-6348D5B09C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1955439" y="2308916"/>
            <a:ext cx="573811" cy="5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E4A2B57-CF8E-4694-8856-DD887B27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70D9878-81E1-4620-9ED2-E9A889DA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29" y="457201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E6F3654-5341-44E3-B3C1-294816A8A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882" y="1219200"/>
            <a:ext cx="8777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1-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giữa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và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hình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chiếu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của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nó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trên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huyền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54FF5C4-9E65-4710-ABF4-47893A32E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73" y="160020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2-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Một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liên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quan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tới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đường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cao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59F9A55-980F-4ED5-96A2-D38FC29D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73" y="1981200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3-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Luyện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tập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F8B18914-A7DD-4765-8336-9EEBFBCB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564" y="2566064"/>
            <a:ext cx="32861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/>
              <a:t>3/ </a:t>
            </a:r>
            <a:r>
              <a:rPr lang="en-US" altLang="en-US" sz="2000" b="1" u="sng" dirty="0" err="1"/>
              <a:t>Bài</a:t>
            </a:r>
            <a:r>
              <a:rPr lang="en-US" altLang="en-US" sz="2000" b="1" u="sng" dirty="0"/>
              <a:t> 4 /69 – </a:t>
            </a:r>
            <a:r>
              <a:rPr lang="en-US" altLang="en-US" sz="2000" b="1" u="sng" dirty="0" err="1"/>
              <a:t>Sgk</a:t>
            </a:r>
            <a:endParaRPr lang="en-US" altLang="en-US" sz="2000" b="1" u="sng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   </a:t>
            </a:r>
            <a:r>
              <a:rPr lang="en-US" altLang="en-US" sz="2000" b="1" dirty="0" err="1"/>
              <a:t>Tìm</a:t>
            </a:r>
            <a:r>
              <a:rPr lang="en-US" altLang="en-US" sz="2000" b="1" dirty="0"/>
              <a:t> x , y </a:t>
            </a:r>
            <a:r>
              <a:rPr lang="en-US" altLang="en-US" sz="2000" b="1" dirty="0" err="1"/>
              <a:t>trong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hình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vẽ</a:t>
            </a:r>
            <a:r>
              <a:rPr lang="en-US" altLang="en-US" sz="2000" b="1" dirty="0"/>
              <a:t>: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20147D-C54E-416B-A38B-B91101E8BCE0}"/>
              </a:ext>
            </a:extLst>
          </p:cNvPr>
          <p:cNvGrpSpPr/>
          <p:nvPr/>
        </p:nvGrpSpPr>
        <p:grpSpPr>
          <a:xfrm>
            <a:off x="2133600" y="3733800"/>
            <a:ext cx="3568700" cy="2324100"/>
            <a:chOff x="609600" y="3733800"/>
            <a:chExt cx="3568700" cy="2324100"/>
          </a:xfrm>
        </p:grpSpPr>
        <p:grpSp>
          <p:nvGrpSpPr>
            <p:cNvPr id="36" name="Group 27">
              <a:extLst>
                <a:ext uri="{FF2B5EF4-FFF2-40B4-BE49-F238E27FC236}">
                  <a16:creationId xmlns:a16="http://schemas.microsoft.com/office/drawing/2014/main" id="{A25CF148-8EE9-477D-92B4-8EB0BEF659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3733800"/>
              <a:ext cx="3568700" cy="2324100"/>
              <a:chOff x="384" y="2352"/>
              <a:chExt cx="2248" cy="1464"/>
            </a:xfrm>
          </p:grpSpPr>
          <p:sp>
            <p:nvSpPr>
              <p:cNvPr id="37" name="AutoShape 11">
                <a:extLst>
                  <a:ext uri="{FF2B5EF4-FFF2-40B4-BE49-F238E27FC236}">
                    <a16:creationId xmlns:a16="http://schemas.microsoft.com/office/drawing/2014/main" id="{E8E641C7-8A9A-4C0B-94C3-3A3252B3D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1000" y="2544"/>
                <a:ext cx="960" cy="1584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Rectangle 12">
                <a:extLst>
                  <a:ext uri="{FF2B5EF4-FFF2-40B4-BE49-F238E27FC236}">
                    <a16:creationId xmlns:a16="http://schemas.microsoft.com/office/drawing/2014/main" id="{B8A4DFC9-9FEA-46FC-8689-5430A6D8E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994" y="2542"/>
                <a:ext cx="132" cy="1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Line 13">
                <a:extLst>
                  <a:ext uri="{FF2B5EF4-FFF2-40B4-BE49-F238E27FC236}">
                    <a16:creationId xmlns:a16="http://schemas.microsoft.com/office/drawing/2014/main" id="{0A55D651-A93D-4B10-A964-8F3B04F20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0" y="25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7">
                <a:extLst>
                  <a:ext uri="{FF2B5EF4-FFF2-40B4-BE49-F238E27FC236}">
                    <a16:creationId xmlns:a16="http://schemas.microsoft.com/office/drawing/2014/main" id="{0808B286-BDA5-40D0-94A1-08428EA8B1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" y="235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A</a:t>
                </a:r>
              </a:p>
            </p:txBody>
          </p:sp>
          <p:sp>
            <p:nvSpPr>
              <p:cNvPr id="41" name="Text Box 18">
                <a:extLst>
                  <a:ext uri="{FF2B5EF4-FFF2-40B4-BE49-F238E27FC236}">
                    <a16:creationId xmlns:a16="http://schemas.microsoft.com/office/drawing/2014/main" id="{6C4FF887-419F-46E6-83FE-F6049DF14E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323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B</a:t>
                </a:r>
              </a:p>
            </p:txBody>
          </p:sp>
          <p:sp>
            <p:nvSpPr>
              <p:cNvPr id="42" name="Text Box 19">
                <a:extLst>
                  <a:ext uri="{FF2B5EF4-FFF2-40B4-BE49-F238E27FC236}">
                    <a16:creationId xmlns:a16="http://schemas.microsoft.com/office/drawing/2014/main" id="{07B34CD6-1F64-4A4E-9E2F-AFF0F4F06B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4" y="326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C</a:t>
                </a:r>
              </a:p>
            </p:txBody>
          </p:sp>
          <p:sp>
            <p:nvSpPr>
              <p:cNvPr id="43" name="Text Box 20">
                <a:extLst>
                  <a:ext uri="{FF2B5EF4-FFF2-40B4-BE49-F238E27FC236}">
                    <a16:creationId xmlns:a16="http://schemas.microsoft.com/office/drawing/2014/main" id="{C6C126A9-7B63-4E55-A6D2-D0ADADBBF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8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x</a:t>
                </a:r>
              </a:p>
            </p:txBody>
          </p:sp>
          <p:sp>
            <p:nvSpPr>
              <p:cNvPr id="44" name="Text Box 21">
                <a:extLst>
                  <a:ext uri="{FF2B5EF4-FFF2-40B4-BE49-F238E27FC236}">
                    <a16:creationId xmlns:a16="http://schemas.microsoft.com/office/drawing/2014/main" id="{C0D814F6-5413-403A-BF0A-ECA87554A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1</a:t>
                </a:r>
              </a:p>
            </p:txBody>
          </p:sp>
          <p:sp>
            <p:nvSpPr>
              <p:cNvPr id="45" name="Text Box 22">
                <a:extLst>
                  <a:ext uri="{FF2B5EF4-FFF2-40B4-BE49-F238E27FC236}">
                    <a16:creationId xmlns:a16="http://schemas.microsoft.com/office/drawing/2014/main" id="{953DA455-B58B-4DFE-91C4-1EF6C5976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" y="264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46" name="Text Box 23">
                <a:extLst>
                  <a:ext uri="{FF2B5EF4-FFF2-40B4-BE49-F238E27FC236}">
                    <a16:creationId xmlns:a16="http://schemas.microsoft.com/office/drawing/2014/main" id="{A04B13D0-4128-4F77-8EEB-5144B1326B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6" y="264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y</a:t>
                </a:r>
              </a:p>
            </p:txBody>
          </p:sp>
          <p:sp>
            <p:nvSpPr>
              <p:cNvPr id="47" name="Text Box 24">
                <a:extLst>
                  <a:ext uri="{FF2B5EF4-FFF2-40B4-BE49-F238E27FC236}">
                    <a16:creationId xmlns:a16="http://schemas.microsoft.com/office/drawing/2014/main" id="{50D1F8C8-61DA-4B8F-8EF2-B322FF3A67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0" y="288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2</a:t>
                </a:r>
              </a:p>
            </p:txBody>
          </p:sp>
          <p:sp>
            <p:nvSpPr>
              <p:cNvPr id="48" name="Rectangle 26">
                <a:extLst>
                  <a:ext uri="{FF2B5EF4-FFF2-40B4-BE49-F238E27FC236}">
                    <a16:creationId xmlns:a16="http://schemas.microsoft.com/office/drawing/2014/main" id="{6448A7EC-AEA7-49A1-9609-FE52EE118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" y="3242"/>
                <a:ext cx="96" cy="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8" name="Text Box 18">
              <a:extLst>
                <a:ext uri="{FF2B5EF4-FFF2-40B4-BE49-F238E27FC236}">
                  <a16:creationId xmlns:a16="http://schemas.microsoft.com/office/drawing/2014/main" id="{EC666273-8D3E-4F9F-9542-D9E0B24D7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373" y="5314156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H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EB320E-A96A-4A54-A836-D7316BFF8964}"/>
              </a:ext>
            </a:extLst>
          </p:cNvPr>
          <p:cNvGrpSpPr/>
          <p:nvPr/>
        </p:nvGrpSpPr>
        <p:grpSpPr>
          <a:xfrm>
            <a:off x="5791200" y="1981204"/>
            <a:ext cx="4724400" cy="4781547"/>
            <a:chOff x="4460047" y="1981203"/>
            <a:chExt cx="4972371" cy="4781547"/>
          </a:xfrm>
        </p:grpSpPr>
        <p:grpSp>
          <p:nvGrpSpPr>
            <p:cNvPr id="49" name="Group 36">
              <a:extLst>
                <a:ext uri="{FF2B5EF4-FFF2-40B4-BE49-F238E27FC236}">
                  <a16:creationId xmlns:a16="http://schemas.microsoft.com/office/drawing/2014/main" id="{5E42F7DE-85D7-4D37-B882-AB44404C8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047" y="1981203"/>
              <a:ext cx="4972371" cy="4781547"/>
              <a:chOff x="3078" y="2102"/>
              <a:chExt cx="2298" cy="3012"/>
            </a:xfrm>
          </p:grpSpPr>
          <p:grpSp>
            <p:nvGrpSpPr>
              <p:cNvPr id="50" name="Group 28">
                <a:extLst>
                  <a:ext uri="{FF2B5EF4-FFF2-40B4-BE49-F238E27FC236}">
                    <a16:creationId xmlns:a16="http://schemas.microsoft.com/office/drawing/2014/main" id="{3B424C72-E88F-47EF-B4C4-C2B102CEA2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8" y="2102"/>
                <a:ext cx="2298" cy="3012"/>
                <a:chOff x="2731" y="1905"/>
                <a:chExt cx="2885" cy="3012"/>
              </a:xfrm>
            </p:grpSpPr>
            <p:sp>
              <p:nvSpPr>
                <p:cNvPr id="52" name="Text Box 29">
                  <a:extLst>
                    <a:ext uri="{FF2B5EF4-FFF2-40B4-BE49-F238E27FC236}">
                      <a16:creationId xmlns:a16="http://schemas.microsoft.com/office/drawing/2014/main" id="{98CDC266-FE5F-4E1B-A781-73CADFF027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1" y="2145"/>
                  <a:ext cx="2885" cy="277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 dirty="0" err="1"/>
                    <a:t>Xét</a:t>
                  </a:r>
                  <a:r>
                    <a:rPr lang="en-US" altLang="en-US" sz="2000" b="1" dirty="0"/>
                    <a:t> tam </a:t>
                  </a:r>
                  <a:r>
                    <a:rPr lang="en-US" altLang="en-US" sz="2000" b="1" dirty="0" err="1"/>
                    <a:t>giác</a:t>
                  </a:r>
                  <a:r>
                    <a:rPr lang="en-US" altLang="en-US" sz="2000" b="1" dirty="0"/>
                    <a:t> ABC </a:t>
                  </a:r>
                  <a:r>
                    <a:rPr lang="en-US" altLang="en-US" sz="2000" b="1" dirty="0" err="1"/>
                    <a:t>vuông</a:t>
                  </a:r>
                  <a:r>
                    <a:rPr lang="en-US" altLang="en-US" sz="2000" b="1" dirty="0"/>
                    <a:t> </a:t>
                  </a:r>
                  <a:r>
                    <a:rPr lang="en-US" altLang="en-US" sz="2000" b="1" dirty="0" err="1"/>
                    <a:t>tại</a:t>
                  </a:r>
                  <a:r>
                    <a:rPr lang="en-US" altLang="en-US" sz="2000" b="1" dirty="0"/>
                    <a:t> A, </a:t>
                  </a:r>
                  <a:r>
                    <a:rPr lang="en-US" altLang="en-US" sz="2000" b="1" dirty="0" err="1"/>
                    <a:t>đường</a:t>
                  </a:r>
                  <a:r>
                    <a:rPr lang="en-US" altLang="en-US" sz="2000" b="1" dirty="0"/>
                    <a:t> </a:t>
                  </a:r>
                  <a:r>
                    <a:rPr lang="en-US" altLang="en-US" sz="2000" b="1" dirty="0" err="1"/>
                    <a:t>cao</a:t>
                  </a:r>
                  <a:r>
                    <a:rPr lang="en-US" altLang="en-US" sz="2000" b="1" dirty="0"/>
                    <a:t> AH: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 dirty="0"/>
                    <a:t>Ta </a:t>
                  </a:r>
                  <a:r>
                    <a:rPr lang="en-US" altLang="en-US" sz="2000" b="1" dirty="0" err="1"/>
                    <a:t>có</a:t>
                  </a:r>
                  <a:r>
                    <a:rPr lang="en-US" altLang="en-US" sz="2000" b="1" dirty="0"/>
                    <a:t>: AH</a:t>
                  </a:r>
                  <a:r>
                    <a:rPr lang="en-US" altLang="en-US" sz="2000" b="1" baseline="30000" dirty="0"/>
                    <a:t>2</a:t>
                  </a:r>
                  <a:r>
                    <a:rPr lang="en-US" altLang="en-US" sz="2000" b="1" dirty="0"/>
                    <a:t> = HB . HC (</a:t>
                  </a:r>
                  <a:r>
                    <a:rPr lang="en-US" altLang="en-US" sz="2000" b="1" dirty="0" err="1"/>
                    <a:t>hệ</a:t>
                  </a:r>
                  <a:r>
                    <a:rPr lang="en-US" altLang="en-US" sz="2000" b="1" dirty="0"/>
                    <a:t> </a:t>
                  </a:r>
                  <a:r>
                    <a:rPr lang="en-US" altLang="en-US" sz="2000" b="1" dirty="0" err="1"/>
                    <a:t>thức</a:t>
                  </a:r>
                  <a:r>
                    <a:rPr lang="en-US" altLang="en-US" sz="2000" b="1" dirty="0"/>
                    <a:t> </a:t>
                  </a:r>
                  <a:r>
                    <a:rPr lang="en-US" altLang="en-US" sz="2000" b="1" dirty="0" err="1"/>
                    <a:t>lượng</a:t>
                  </a:r>
                  <a:r>
                    <a:rPr lang="en-US" altLang="en-US" sz="2000" b="1" dirty="0"/>
                    <a:t>) 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 dirty="0"/>
                    <a:t>             2</a:t>
                  </a:r>
                  <a:r>
                    <a:rPr lang="en-US" altLang="en-US" sz="2000" b="1" baseline="30000" dirty="0"/>
                    <a:t>2</a:t>
                  </a:r>
                  <a:r>
                    <a:rPr lang="en-US" altLang="en-US" sz="2000" b="1" dirty="0"/>
                    <a:t> = 1. HC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 dirty="0"/>
                    <a:t>             HC  = 4 : 1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 dirty="0"/>
                    <a:t>             HC  = 4 hay x = 4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 dirty="0"/>
                    <a:t>Ta </a:t>
                  </a:r>
                  <a:r>
                    <a:rPr lang="en-US" altLang="en-US" sz="2000" b="1" dirty="0" err="1"/>
                    <a:t>có</a:t>
                  </a:r>
                  <a:r>
                    <a:rPr lang="en-US" altLang="en-US" sz="2000" b="1" dirty="0"/>
                    <a:t>: AC</a:t>
                  </a:r>
                  <a:r>
                    <a:rPr lang="en-US" altLang="en-US" sz="2000" b="1" baseline="30000" dirty="0"/>
                    <a:t>2</a:t>
                  </a:r>
                  <a:r>
                    <a:rPr lang="en-US" altLang="en-US" sz="2000" b="1" dirty="0"/>
                    <a:t> = CH . CB (</a:t>
                  </a:r>
                  <a:r>
                    <a:rPr lang="en-US" altLang="en-US" sz="2000" b="1" dirty="0" err="1"/>
                    <a:t>hệ</a:t>
                  </a:r>
                  <a:r>
                    <a:rPr lang="en-US" altLang="en-US" sz="2000" b="1" dirty="0"/>
                    <a:t> </a:t>
                  </a:r>
                  <a:r>
                    <a:rPr lang="en-US" altLang="en-US" sz="2000" b="1" dirty="0" err="1"/>
                    <a:t>thức</a:t>
                  </a:r>
                  <a:r>
                    <a:rPr lang="en-US" altLang="en-US" sz="2000" b="1" dirty="0"/>
                    <a:t> </a:t>
                  </a:r>
                  <a:r>
                    <a:rPr lang="en-US" altLang="en-US" sz="2000" b="1" dirty="0" err="1"/>
                    <a:t>lượng</a:t>
                  </a:r>
                  <a:r>
                    <a:rPr lang="en-US" altLang="en-US" sz="2000" b="1" dirty="0"/>
                    <a:t>)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 dirty="0"/>
                    <a:t>            AC</a:t>
                  </a:r>
                  <a:r>
                    <a:rPr lang="en-US" altLang="en-US" sz="2000" b="1" baseline="30000" dirty="0"/>
                    <a:t>2</a:t>
                  </a:r>
                  <a:r>
                    <a:rPr lang="en-US" altLang="en-US" sz="2000" b="1" dirty="0"/>
                    <a:t> = 4 . ( 1+ 4 )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 dirty="0"/>
                    <a:t>            AC</a:t>
                  </a:r>
                  <a:r>
                    <a:rPr lang="en-US" altLang="en-US" sz="2000" b="1" baseline="30000" dirty="0"/>
                    <a:t>2</a:t>
                  </a:r>
                  <a:r>
                    <a:rPr lang="en-US" altLang="en-US" sz="2000" b="1" dirty="0"/>
                    <a:t> = 20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 dirty="0"/>
                    <a:t>            AC =            hay  y = </a:t>
                  </a:r>
                </a:p>
              </p:txBody>
            </p:sp>
            <p:graphicFrame>
              <p:nvGraphicFramePr>
                <p:cNvPr id="54" name="Object 31">
                  <a:extLst>
                    <a:ext uri="{FF2B5EF4-FFF2-40B4-BE49-F238E27FC236}">
                      <a16:creationId xmlns:a16="http://schemas.microsoft.com/office/drawing/2014/main" id="{5773B100-3CEB-4A7E-8127-823D3EDB626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43730293"/>
                    </p:ext>
                  </p:extLst>
                </p:nvPr>
              </p:nvGraphicFramePr>
              <p:xfrm>
                <a:off x="3024" y="2973"/>
                <a:ext cx="228" cy="1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" imgW="190417" imgH="152334" progId="Equation.DSMT4">
                        <p:embed/>
                      </p:oleObj>
                    </mc:Choice>
                    <mc:Fallback>
                      <p:oleObj name="Equation" r:id="rId2" imgW="190417" imgH="152334" progId="Equation.DSMT4">
                        <p:embed/>
                        <p:pic>
                          <p:nvPicPr>
                            <p:cNvPr id="5124" name="Object 31">
                              <a:extLst>
                                <a:ext uri="{FF2B5EF4-FFF2-40B4-BE49-F238E27FC236}">
                                  <a16:creationId xmlns:a16="http://schemas.microsoft.com/office/drawing/2014/main" id="{0A7BCBB0-7905-48F3-98E4-9BEFF3E9DCC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4" y="2973"/>
                              <a:ext cx="228" cy="1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5" name="Object 32">
                  <a:extLst>
                    <a:ext uri="{FF2B5EF4-FFF2-40B4-BE49-F238E27FC236}">
                      <a16:creationId xmlns:a16="http://schemas.microsoft.com/office/drawing/2014/main" id="{9A99C56C-DB51-41A9-AE14-C092792C0FB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52737210"/>
                    </p:ext>
                  </p:extLst>
                </p:nvPr>
              </p:nvGraphicFramePr>
              <p:xfrm>
                <a:off x="3024" y="3261"/>
                <a:ext cx="228" cy="1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190440" imgH="152280" progId="Equation.DSMT4">
                        <p:embed/>
                      </p:oleObj>
                    </mc:Choice>
                    <mc:Fallback>
                      <p:oleObj name="Equation" r:id="rId4" imgW="190440" imgH="152280" progId="Equation.DSMT4">
                        <p:embed/>
                        <p:pic>
                          <p:nvPicPr>
                            <p:cNvPr id="5125" name="Object 32">
                              <a:extLst>
                                <a:ext uri="{FF2B5EF4-FFF2-40B4-BE49-F238E27FC236}">
                                  <a16:creationId xmlns:a16="http://schemas.microsoft.com/office/drawing/2014/main" id="{A857E611-2758-4F5D-A828-6E477F346A0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4" y="3261"/>
                              <a:ext cx="228" cy="1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6" name="Object 33">
                  <a:extLst>
                    <a:ext uri="{FF2B5EF4-FFF2-40B4-BE49-F238E27FC236}">
                      <a16:creationId xmlns:a16="http://schemas.microsoft.com/office/drawing/2014/main" id="{E13F1436-73DC-4E95-AD53-B5A75B7AF8A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52599305"/>
                    </p:ext>
                  </p:extLst>
                </p:nvPr>
              </p:nvGraphicFramePr>
              <p:xfrm>
                <a:off x="3024" y="3511"/>
                <a:ext cx="228" cy="1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90440" imgH="152280" progId="Equation.DSMT4">
                        <p:embed/>
                      </p:oleObj>
                    </mc:Choice>
                    <mc:Fallback>
                      <p:oleObj name="Equation" r:id="rId6" imgW="190440" imgH="152280" progId="Equation.DSMT4">
                        <p:embed/>
                        <p:pic>
                          <p:nvPicPr>
                            <p:cNvPr id="5126" name="Object 33">
                              <a:extLst>
                                <a:ext uri="{FF2B5EF4-FFF2-40B4-BE49-F238E27FC236}">
                                  <a16:creationId xmlns:a16="http://schemas.microsoft.com/office/drawing/2014/main" id="{4A0D980B-FB86-418C-94B5-5591D56B13E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4" y="3511"/>
                              <a:ext cx="228" cy="1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7" name="Text Box 34">
                  <a:extLst>
                    <a:ext uri="{FF2B5EF4-FFF2-40B4-BE49-F238E27FC236}">
                      <a16:creationId xmlns:a16="http://schemas.microsoft.com/office/drawing/2014/main" id="{C641438D-1E03-47E9-ACCF-FB9B47D9C0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9" y="1905"/>
                  <a:ext cx="50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 u="sng" dirty="0" err="1"/>
                    <a:t>Giải</a:t>
                  </a:r>
                  <a:r>
                    <a:rPr lang="en-US" altLang="en-US" b="1" u="sng" dirty="0"/>
                    <a:t> </a:t>
                  </a:r>
                </a:p>
              </p:txBody>
            </p:sp>
          </p:grpSp>
          <p:graphicFrame>
            <p:nvGraphicFramePr>
              <p:cNvPr id="51" name="Object 35">
                <a:extLst>
                  <a:ext uri="{FF2B5EF4-FFF2-40B4-BE49-F238E27FC236}">
                    <a16:creationId xmlns:a16="http://schemas.microsoft.com/office/drawing/2014/main" id="{88E3075D-3166-420F-AFD0-C447515CDE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3922905"/>
                  </p:ext>
                </p:extLst>
              </p:nvPr>
            </p:nvGraphicFramePr>
            <p:xfrm>
              <a:off x="3817" y="4802"/>
              <a:ext cx="336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317160" imgH="228600" progId="Equation.DSMT4">
                      <p:embed/>
                    </p:oleObj>
                  </mc:Choice>
                  <mc:Fallback>
                    <p:oleObj name="Equation" r:id="rId8" imgW="317160" imgH="228600" progId="Equation.DSMT4">
                      <p:embed/>
                      <p:pic>
                        <p:nvPicPr>
                          <p:cNvPr id="5122" name="Object 35">
                            <a:extLst>
                              <a:ext uri="{FF2B5EF4-FFF2-40B4-BE49-F238E27FC236}">
                                <a16:creationId xmlns:a16="http://schemas.microsoft.com/office/drawing/2014/main" id="{2670C23B-9305-4AC6-A549-41BCD3421E1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7" y="4802"/>
                            <a:ext cx="336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9" name="Object 35">
              <a:extLst>
                <a:ext uri="{FF2B5EF4-FFF2-40B4-BE49-F238E27FC236}">
                  <a16:creationId xmlns:a16="http://schemas.microsoft.com/office/drawing/2014/main" id="{1BDD69D6-8188-4FCC-B64E-CDC5914EB8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6459920"/>
                </p:ext>
              </p:extLst>
            </p:nvPr>
          </p:nvGraphicFramePr>
          <p:xfrm>
            <a:off x="7861891" y="6276681"/>
            <a:ext cx="608132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17160" imgH="228600" progId="Equation.DSMT4">
                    <p:embed/>
                  </p:oleObj>
                </mc:Choice>
                <mc:Fallback>
                  <p:oleObj name="Equation" r:id="rId10" imgW="317160" imgH="228600" progId="Equation.DSMT4">
                    <p:embed/>
                    <p:pic>
                      <p:nvPicPr>
                        <p:cNvPr id="51" name="Object 35">
                          <a:extLst>
                            <a:ext uri="{FF2B5EF4-FFF2-40B4-BE49-F238E27FC236}">
                              <a16:creationId xmlns:a16="http://schemas.microsoft.com/office/drawing/2014/main" id="{88E3075D-3166-420F-AFD0-C447515CDE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1891" y="6276681"/>
                          <a:ext cx="608132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31">
              <a:extLst>
                <a:ext uri="{FF2B5EF4-FFF2-40B4-BE49-F238E27FC236}">
                  <a16:creationId xmlns:a16="http://schemas.microsoft.com/office/drawing/2014/main" id="{36AE9EBF-24B3-4701-B6CF-1034BA682B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0048734"/>
                </p:ext>
              </p:extLst>
            </p:nvPr>
          </p:nvGraphicFramePr>
          <p:xfrm>
            <a:off x="4953000" y="5502275"/>
            <a:ext cx="392964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90417" imgH="152334" progId="Equation.DSMT4">
                    <p:embed/>
                  </p:oleObj>
                </mc:Choice>
                <mc:Fallback>
                  <p:oleObj name="Equation" r:id="rId12" imgW="190417" imgH="152334" progId="Equation.DSMT4">
                    <p:embed/>
                    <p:pic>
                      <p:nvPicPr>
                        <p:cNvPr id="54" name="Object 31">
                          <a:extLst>
                            <a:ext uri="{FF2B5EF4-FFF2-40B4-BE49-F238E27FC236}">
                              <a16:creationId xmlns:a16="http://schemas.microsoft.com/office/drawing/2014/main" id="{5773B100-3CEB-4A7E-8127-823D3EDB62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5502275"/>
                          <a:ext cx="392964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31">
              <a:extLst>
                <a:ext uri="{FF2B5EF4-FFF2-40B4-BE49-F238E27FC236}">
                  <a16:creationId xmlns:a16="http://schemas.microsoft.com/office/drawing/2014/main" id="{30202476-31C6-4206-8A49-C562FBDD6F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8857854"/>
                </p:ext>
              </p:extLst>
            </p:nvPr>
          </p:nvGraphicFramePr>
          <p:xfrm>
            <a:off x="4953000" y="5943600"/>
            <a:ext cx="392964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90417" imgH="152334" progId="Equation.DSMT4">
                    <p:embed/>
                  </p:oleObj>
                </mc:Choice>
                <mc:Fallback>
                  <p:oleObj name="Equation" r:id="rId13" imgW="190417" imgH="152334" progId="Equation.DSMT4">
                    <p:embed/>
                    <p:pic>
                      <p:nvPicPr>
                        <p:cNvPr id="60" name="Object 31">
                          <a:extLst>
                            <a:ext uri="{FF2B5EF4-FFF2-40B4-BE49-F238E27FC236}">
                              <a16:creationId xmlns:a16="http://schemas.microsoft.com/office/drawing/2014/main" id="{36AE9EBF-24B3-4701-B6CF-1034BA682B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5943600"/>
                          <a:ext cx="392964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31">
              <a:extLst>
                <a:ext uri="{FF2B5EF4-FFF2-40B4-BE49-F238E27FC236}">
                  <a16:creationId xmlns:a16="http://schemas.microsoft.com/office/drawing/2014/main" id="{BB7618CD-22B7-413C-B72C-38B43546EE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5275319"/>
                </p:ext>
              </p:extLst>
            </p:nvPr>
          </p:nvGraphicFramePr>
          <p:xfrm>
            <a:off x="4953000" y="6340475"/>
            <a:ext cx="392964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90417" imgH="152334" progId="Equation.DSMT4">
                    <p:embed/>
                  </p:oleObj>
                </mc:Choice>
                <mc:Fallback>
                  <p:oleObj name="Equation" r:id="rId14" imgW="190417" imgH="152334" progId="Equation.DSMT4">
                    <p:embed/>
                    <p:pic>
                      <p:nvPicPr>
                        <p:cNvPr id="60" name="Object 31">
                          <a:extLst>
                            <a:ext uri="{FF2B5EF4-FFF2-40B4-BE49-F238E27FC236}">
                              <a16:creationId xmlns:a16="http://schemas.microsoft.com/office/drawing/2014/main" id="{36AE9EBF-24B3-4701-B6CF-1034BA682B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6340475"/>
                          <a:ext cx="392964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BF5F157A-AAED-409D-A732-912370085E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1879239" y="2606793"/>
            <a:ext cx="573811" cy="5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ECF8FB0C-FF11-4B5D-B8B8-19930254C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427" y="762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96CDF90-1AD5-4D4B-AFA8-46E85D07E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156" y="457201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45C7008-F19A-4AD1-9EDC-32E20BED0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9" y="1219200"/>
            <a:ext cx="8777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1-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giữa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và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hình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chiếu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của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nó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trên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huyền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6669F62-8CCB-4A67-822A-A5E8F44A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2-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Một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liên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quan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tới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đường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cao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D66B1B2-26F9-4E86-997F-A3A2909E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3-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Luyện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tập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7C6C2BC8-0571-48B7-A1E1-1CE22629C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14600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4-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Hướng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dẫn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về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nhà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68FF7338-68CB-4F6E-95BC-1131DF35D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124200"/>
            <a:ext cx="4441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1. </a:t>
            </a:r>
            <a:r>
              <a:rPr lang="en-US" altLang="en-US" sz="2000" b="1" dirty="0" err="1"/>
              <a:t>Bài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tập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số</a:t>
            </a:r>
            <a:r>
              <a:rPr lang="en-US" altLang="en-US" sz="2000" b="1" dirty="0"/>
              <a:t> : 1; 2 / 102 (SBT)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B858D666-624B-4822-8914-96B71DB54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5814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2. </a:t>
            </a:r>
            <a:r>
              <a:rPr lang="en-US" altLang="en-US" sz="2000" b="1" dirty="0" err="1"/>
              <a:t>Đọc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thêm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thể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em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chưa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biết</a:t>
            </a:r>
            <a:r>
              <a:rPr lang="en-US" altLang="en-US" sz="2000" b="1" dirty="0"/>
              <a:t> (SGK)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04273-7446-4B0A-A59B-510EB32B6983}"/>
              </a:ext>
            </a:extLst>
          </p:cNvPr>
          <p:cNvGrpSpPr/>
          <p:nvPr/>
        </p:nvGrpSpPr>
        <p:grpSpPr>
          <a:xfrm>
            <a:off x="7320714" y="3810001"/>
            <a:ext cx="3423487" cy="2589783"/>
            <a:chOff x="5720240" y="4216681"/>
            <a:chExt cx="3423487" cy="25897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962517D-6367-43EA-A981-6D2D94608C8B}"/>
                </a:ext>
              </a:extLst>
            </p:cNvPr>
            <p:cNvGrpSpPr/>
            <p:nvPr/>
          </p:nvGrpSpPr>
          <p:grpSpPr>
            <a:xfrm>
              <a:off x="5720240" y="4216681"/>
              <a:ext cx="3423487" cy="2589783"/>
              <a:chOff x="5720240" y="4216681"/>
              <a:chExt cx="3423487" cy="2589783"/>
            </a:xfrm>
          </p:grpSpPr>
          <p:grpSp>
            <p:nvGrpSpPr>
              <p:cNvPr id="15" name="Group 37">
                <a:extLst>
                  <a:ext uri="{FF2B5EF4-FFF2-40B4-BE49-F238E27FC236}">
                    <a16:creationId xmlns:a16="http://schemas.microsoft.com/office/drawing/2014/main" id="{D0440E86-C7F7-4317-8133-4DFF9E3E8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873">
                <a:off x="5720240" y="4216681"/>
                <a:ext cx="3423487" cy="2399326"/>
                <a:chOff x="3168" y="2503"/>
                <a:chExt cx="2248" cy="1457"/>
              </a:xfrm>
            </p:grpSpPr>
            <p:sp>
              <p:nvSpPr>
                <p:cNvPr id="19" name="AutoShape 21">
                  <a:extLst>
                    <a:ext uri="{FF2B5EF4-FFF2-40B4-BE49-F238E27FC236}">
                      <a16:creationId xmlns:a16="http://schemas.microsoft.com/office/drawing/2014/main" id="{B7DFF800-A7DC-409E-BC60-556D99639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227272">
                  <a:off x="3784" y="2688"/>
                  <a:ext cx="960" cy="1584"/>
                </a:xfrm>
                <a:prstGeom prst="rt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20" name="Line 23">
                  <a:extLst>
                    <a:ext uri="{FF2B5EF4-FFF2-40B4-BE49-F238E27FC236}">
                      <a16:creationId xmlns:a16="http://schemas.microsoft.com/office/drawing/2014/main" id="{F2860496-5B4C-4354-8B43-18D3875F6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7" y="2702"/>
                  <a:ext cx="40" cy="78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Text Box 27">
                  <a:extLst>
                    <a:ext uri="{FF2B5EF4-FFF2-40B4-BE49-F238E27FC236}">
                      <a16:creationId xmlns:a16="http://schemas.microsoft.com/office/drawing/2014/main" id="{A1BD9E1C-3C8D-4672-8163-FD89AE1C6B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7" y="2503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A</a:t>
                  </a:r>
                </a:p>
              </p:txBody>
            </p:sp>
            <p:sp>
              <p:nvSpPr>
                <p:cNvPr id="22" name="Text Box 28">
                  <a:extLst>
                    <a:ext uri="{FF2B5EF4-FFF2-40B4-BE49-F238E27FC236}">
                      <a16:creationId xmlns:a16="http://schemas.microsoft.com/office/drawing/2014/main" id="{D2671159-0CCD-4994-8EDC-121A2EFDF4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8" y="349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B</a:t>
                  </a:r>
                </a:p>
              </p:txBody>
            </p:sp>
            <p:sp>
              <p:nvSpPr>
                <p:cNvPr id="23" name="Text Box 29">
                  <a:extLst>
                    <a:ext uri="{FF2B5EF4-FFF2-40B4-BE49-F238E27FC236}">
                      <a16:creationId xmlns:a16="http://schemas.microsoft.com/office/drawing/2014/main" id="{48A91A8E-3D3A-4186-B879-041AE61607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8" y="340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C</a:t>
                  </a:r>
                </a:p>
              </p:txBody>
            </p:sp>
            <p:sp>
              <p:nvSpPr>
                <p:cNvPr id="24" name="Text Box 30">
                  <a:extLst>
                    <a:ext uri="{FF2B5EF4-FFF2-40B4-BE49-F238E27FC236}">
                      <a16:creationId xmlns:a16="http://schemas.microsoft.com/office/drawing/2014/main" id="{FC3A069F-4AE4-4C9B-A6F6-0055B683BE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12" y="3264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b’</a:t>
                  </a:r>
                </a:p>
              </p:txBody>
            </p:sp>
            <p:sp>
              <p:nvSpPr>
                <p:cNvPr id="25" name="Text Box 31">
                  <a:extLst>
                    <a:ext uri="{FF2B5EF4-FFF2-40B4-BE49-F238E27FC236}">
                      <a16:creationId xmlns:a16="http://schemas.microsoft.com/office/drawing/2014/main" id="{75ECCF16-0700-4717-B11D-2834F455C8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6" y="3264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c’</a:t>
                  </a:r>
                </a:p>
              </p:txBody>
            </p:sp>
            <p:sp>
              <p:nvSpPr>
                <p:cNvPr id="26" name="Text Box 32">
                  <a:extLst>
                    <a:ext uri="{FF2B5EF4-FFF2-40B4-BE49-F238E27FC236}">
                      <a16:creationId xmlns:a16="http://schemas.microsoft.com/office/drawing/2014/main" id="{F5FB830C-2FD3-4CCD-955E-64658CB162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0" y="2922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c</a:t>
                  </a:r>
                </a:p>
              </p:txBody>
            </p:sp>
            <p:sp>
              <p:nvSpPr>
                <p:cNvPr id="27" name="Text Box 33">
                  <a:extLst>
                    <a:ext uri="{FF2B5EF4-FFF2-40B4-BE49-F238E27FC236}">
                      <a16:creationId xmlns:a16="http://schemas.microsoft.com/office/drawing/2014/main" id="{A31D6818-2EA9-4F3F-B980-692EFAEFAA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3" y="2819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b</a:t>
                  </a:r>
                </a:p>
              </p:txBody>
            </p:sp>
            <p:sp>
              <p:nvSpPr>
                <p:cNvPr id="28" name="Text Box 34">
                  <a:extLst>
                    <a:ext uri="{FF2B5EF4-FFF2-40B4-BE49-F238E27FC236}">
                      <a16:creationId xmlns:a16="http://schemas.microsoft.com/office/drawing/2014/main" id="{0030A798-C38A-482E-AFA8-C3A2C3E37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6" y="3021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h</a:t>
                  </a:r>
                </a:p>
              </p:txBody>
            </p:sp>
            <p:sp>
              <p:nvSpPr>
                <p:cNvPr id="29" name="Text Box 35">
                  <a:extLst>
                    <a:ext uri="{FF2B5EF4-FFF2-40B4-BE49-F238E27FC236}">
                      <a16:creationId xmlns:a16="http://schemas.microsoft.com/office/drawing/2014/main" id="{DA725197-6532-4B09-A578-CF734BF5C9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3504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H</a:t>
                  </a:r>
                </a:p>
              </p:txBody>
            </p:sp>
            <p:sp>
              <p:nvSpPr>
                <p:cNvPr id="30" name="Rectangle 36">
                  <a:extLst>
                    <a:ext uri="{FF2B5EF4-FFF2-40B4-BE49-F238E27FC236}">
                      <a16:creationId xmlns:a16="http://schemas.microsoft.com/office/drawing/2014/main" id="{4F2EBC56-7D6E-47A3-B75B-4A237E981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7127">
                  <a:off x="3885" y="3400"/>
                  <a:ext cx="96" cy="9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  <p:sp>
            <p:nvSpPr>
              <p:cNvPr id="16" name="Arc 38">
                <a:extLst>
                  <a:ext uri="{FF2B5EF4-FFF2-40B4-BE49-F238E27FC236}">
                    <a16:creationId xmlns:a16="http://schemas.microsoft.com/office/drawing/2014/main" id="{00E57A84-3B2E-44DC-A626-03540A7BBDE7}"/>
                  </a:ext>
                </a:extLst>
              </p:cNvPr>
              <p:cNvSpPr>
                <a:spLocks/>
              </p:cNvSpPr>
              <p:nvPr/>
            </p:nvSpPr>
            <p:spPr bwMode="auto">
              <a:xfrm rot="2323942" flipV="1">
                <a:off x="6359067" y="4809248"/>
                <a:ext cx="2130823" cy="1997216"/>
              </a:xfrm>
              <a:custGeom>
                <a:avLst/>
                <a:gdLst>
                  <a:gd name="T0" fmla="*/ 0 w 21491"/>
                  <a:gd name="T1" fmla="*/ 0 h 21600"/>
                  <a:gd name="T2" fmla="*/ 77 w 21491"/>
                  <a:gd name="T3" fmla="*/ 92 h 21600"/>
                  <a:gd name="T4" fmla="*/ 0 w 21491"/>
                  <a:gd name="T5" fmla="*/ 103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2EB90942-46E1-4EB0-98F9-1D024AC5E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110287"/>
              <a:ext cx="476626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a</a:t>
              </a:r>
            </a:p>
          </p:txBody>
        </p:sp>
      </p:grpSp>
      <p:sp>
        <p:nvSpPr>
          <p:cNvPr id="18" name="Text Box 56">
            <a:extLst>
              <a:ext uri="{FF2B5EF4-FFF2-40B4-BE49-F238E27FC236}">
                <a16:creationId xmlns:a16="http://schemas.microsoft.com/office/drawing/2014/main" id="{F3749E16-BB31-405E-BFE6-0B2EB3EE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4114800"/>
            <a:ext cx="5626833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3. Cho ∆ABC </a:t>
            </a: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đường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cao</a:t>
            </a:r>
            <a:r>
              <a:rPr lang="en-US" altLang="en-US" sz="2000" b="1" dirty="0"/>
              <a:t> AH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a/ </a:t>
            </a:r>
            <a:r>
              <a:rPr lang="en-US" altLang="en-US" sz="2000" b="1" dirty="0" err="1"/>
              <a:t>Nếu</a:t>
            </a:r>
            <a:r>
              <a:rPr lang="en-US" altLang="en-US" sz="2000" b="1" dirty="0"/>
              <a:t> b</a:t>
            </a:r>
            <a:r>
              <a:rPr lang="en-US" altLang="en-US" sz="2000" b="1" baseline="30000" dirty="0"/>
              <a:t>2</a:t>
            </a:r>
            <a:r>
              <a:rPr lang="en-US" altLang="en-US" sz="2000" b="1" dirty="0"/>
              <a:t> = </a:t>
            </a:r>
            <a:r>
              <a:rPr lang="en-US" altLang="en-US" sz="2000" b="1" dirty="0" err="1"/>
              <a:t>a.b</a:t>
            </a:r>
            <a:r>
              <a:rPr lang="en-US" altLang="en-US" sz="2000" b="1" dirty="0"/>
              <a:t>’ </a:t>
            </a:r>
            <a:r>
              <a:rPr lang="en-US" altLang="en-US" sz="2000" b="1" dirty="0" err="1"/>
              <a:t>thì</a:t>
            </a:r>
            <a:r>
              <a:rPr lang="en-US" altLang="en-US" sz="2000" b="1" dirty="0"/>
              <a:t> ∆ABC </a:t>
            </a: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vuông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không</a:t>
            </a:r>
            <a:r>
              <a:rPr lang="en-US" altLang="en-US" sz="2000" b="1" dirty="0"/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b/ </a:t>
            </a:r>
            <a:r>
              <a:rPr lang="en-US" altLang="en-US" sz="2000" b="1" dirty="0" err="1"/>
              <a:t>Nếu</a:t>
            </a:r>
            <a:r>
              <a:rPr lang="en-US" altLang="en-US" sz="2000" b="1" dirty="0"/>
              <a:t> h</a:t>
            </a:r>
            <a:r>
              <a:rPr lang="en-US" altLang="en-US" sz="2000" b="1" baseline="30000" dirty="0"/>
              <a:t>2</a:t>
            </a:r>
            <a:r>
              <a:rPr lang="en-US" altLang="en-US" sz="2000" b="1" dirty="0"/>
              <a:t> = </a:t>
            </a:r>
            <a:r>
              <a:rPr lang="en-US" altLang="en-US" sz="2000" b="1" dirty="0" err="1"/>
              <a:t>b’.c</a:t>
            </a:r>
            <a:r>
              <a:rPr lang="en-US" altLang="en-US" sz="2000" b="1" dirty="0"/>
              <a:t>’ </a:t>
            </a:r>
            <a:r>
              <a:rPr lang="en-US" altLang="en-US" sz="2000" b="1" dirty="0" err="1"/>
              <a:t>thì</a:t>
            </a:r>
            <a:r>
              <a:rPr lang="en-US" altLang="en-US" sz="2000" b="1" dirty="0"/>
              <a:t> ∆ABC </a:t>
            </a: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vuông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không</a:t>
            </a:r>
            <a:r>
              <a:rPr lang="en-US" altLang="en-US" sz="2000" b="1" dirty="0"/>
              <a:t> ?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15180-1448-4121-A049-D85D1F4F0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1955439" y="2454393"/>
            <a:ext cx="573811" cy="5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200" y="-76200"/>
            <a:ext cx="12268200" cy="7142798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37356"/>
            <a:ext cx="7391400" cy="117724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auto" hangingPunct="0">
              <a:spcBef>
                <a:spcPts val="0"/>
              </a:spcBef>
              <a:spcAft>
                <a:spcPts val="45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HỆ THỨC LƯỢNG TRONG TAM GIÁC VUÔNG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971800" y="3347630"/>
            <a:ext cx="6699168" cy="1189108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0000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12722" y="584869"/>
            <a:ext cx="5007278" cy="3107615"/>
            <a:chOff x="5367518" y="451402"/>
            <a:chExt cx="6676369" cy="4143486"/>
          </a:xfrm>
        </p:grpSpPr>
        <p:pic>
          <p:nvPicPr>
            <p:cNvPr id="4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297">
              <a:off x="8001589" y="1655694"/>
              <a:ext cx="2033523" cy="293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7518" y="451402"/>
              <a:ext cx="6676369" cy="160043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28161" y="2277391"/>
            <a:ext cx="4178179" cy="2729225"/>
            <a:chOff x="7314369" y="1777887"/>
            <a:chExt cx="5430666" cy="3638967"/>
          </a:xfrm>
        </p:grpSpPr>
        <p:pic>
          <p:nvPicPr>
            <p:cNvPr id="7" name="Picture 9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580">
              <a:off x="7314369" y="2308914"/>
              <a:ext cx="3475544" cy="3107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504637" y="1777887"/>
              <a:ext cx="4240398" cy="1600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32909" y="4648201"/>
            <a:ext cx="5283447" cy="1582138"/>
            <a:chOff x="6754678" y="3333472"/>
            <a:chExt cx="7044593" cy="1263176"/>
          </a:xfrm>
        </p:grpSpPr>
        <p:pic>
          <p:nvPicPr>
            <p:cNvPr id="13" name="Picture 18" descr="Cov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678" y="3333472"/>
              <a:ext cx="2211056" cy="126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364470" y="3879347"/>
              <a:ext cx="5434801" cy="6634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09074" y="3129901"/>
            <a:ext cx="5715000" cy="2271133"/>
            <a:chOff x="5384800" y="2995614"/>
            <a:chExt cx="1779588" cy="1076325"/>
          </a:xfrm>
        </p:grpSpPr>
        <p:pic>
          <p:nvPicPr>
            <p:cNvPr id="22" name="Picture 4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00" y="2995614"/>
              <a:ext cx="1779588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730421" y="3262294"/>
              <a:ext cx="1119573" cy="48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HỆ THỨC VỀ CẠNH VÀ ĐƯỜNG CAO TRONG TAM GIÁC VUÔNG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2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5F13E436-A3DF-4529-8E51-E5D485C4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706" y="484049"/>
            <a:ext cx="64540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các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trường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hợp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đồng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dạng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</a:rPr>
              <a:t> tam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giác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vuông</a:t>
            </a:r>
            <a:r>
              <a:rPr lang="en-US" altLang="en-US" sz="2800" b="1" kern="0" dirty="0">
                <a:solidFill>
                  <a:srgbClr val="FF0000"/>
                </a:solidFill>
              </a:rPr>
              <a:t> ?</a:t>
            </a: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4344FAE1-11C2-46DC-96F4-9C3E36CCF03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286000"/>
            <a:ext cx="2449347" cy="2838450"/>
            <a:chOff x="288" y="1440"/>
            <a:chExt cx="1344" cy="1788"/>
          </a:xfrm>
        </p:grpSpPr>
        <p:sp>
          <p:nvSpPr>
            <p:cNvPr id="6" name="Text Box 21">
              <a:extLst>
                <a:ext uri="{FF2B5EF4-FFF2-40B4-BE49-F238E27FC236}">
                  <a16:creationId xmlns:a16="http://schemas.microsoft.com/office/drawing/2014/main" id="{CAC43EBC-8B26-4C05-91C4-5B5C07EAE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976"/>
              <a:ext cx="13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000" b="1" kern="0" dirty="0">
                  <a:solidFill>
                    <a:srgbClr val="000000"/>
                  </a:solidFill>
                </a:rPr>
                <a:t>1- </a:t>
              </a:r>
              <a:r>
                <a:rPr lang="en-US" altLang="en-US" sz="2000" b="1" kern="0" dirty="0" err="1">
                  <a:solidFill>
                    <a:srgbClr val="000000"/>
                  </a:solidFill>
                </a:rPr>
                <a:t>Góc</a:t>
              </a:r>
              <a:r>
                <a:rPr lang="en-US" altLang="en-US" sz="2000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00"/>
                  </a:solidFill>
                </a:rPr>
                <a:t>nhọn</a:t>
              </a:r>
              <a:endParaRPr lang="en-US" altLang="en-US" sz="2000" b="1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29">
              <a:extLst>
                <a:ext uri="{FF2B5EF4-FFF2-40B4-BE49-F238E27FC236}">
                  <a16:creationId xmlns:a16="http://schemas.microsoft.com/office/drawing/2014/main" id="{99A59C21-41C4-4485-B3B7-DF966C1DA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" y="1440"/>
              <a:ext cx="1113" cy="1200"/>
              <a:chOff x="381" y="1440"/>
              <a:chExt cx="1113" cy="1200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2670B688-833C-4E39-ABCB-496C3964F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555" cy="1200"/>
              </a:xfrm>
              <a:prstGeom prst="rtTriangle">
                <a:avLst/>
              </a:prstGeom>
              <a:solidFill>
                <a:srgbClr val="BBE0E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7">
                <a:extLst>
                  <a:ext uri="{FF2B5EF4-FFF2-40B4-BE49-F238E27FC236}">
                    <a16:creationId xmlns:a16="http://schemas.microsoft.com/office/drawing/2014/main" id="{DC0668EC-13A8-4866-9093-8E5101D72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1840"/>
                <a:ext cx="370" cy="800"/>
              </a:xfrm>
              <a:prstGeom prst="rtTriangle">
                <a:avLst/>
              </a:prstGeom>
              <a:solidFill>
                <a:srgbClr val="BBE0E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5442780B-3A85-448C-A5BA-A1F27004B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532"/>
                <a:ext cx="96" cy="96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5A6F1194-9D9A-4BF1-94C3-1D446B7FA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" y="2538"/>
                <a:ext cx="82" cy="96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7C733198-DA71-4138-9419-4FE27C8DC2F6}"/>
                  </a:ext>
                </a:extLst>
              </p:cNvPr>
              <p:cNvSpPr>
                <a:spLocks/>
              </p:cNvSpPr>
              <p:nvPr/>
            </p:nvSpPr>
            <p:spPr bwMode="auto">
              <a:xfrm rot="3503401">
                <a:off x="403" y="1608"/>
                <a:ext cx="48" cy="91"/>
              </a:xfrm>
              <a:custGeom>
                <a:avLst/>
                <a:gdLst>
                  <a:gd name="T0" fmla="*/ 0 w 192"/>
                  <a:gd name="T1" fmla="*/ 163 h 208"/>
                  <a:gd name="T2" fmla="*/ 31 w 192"/>
                  <a:gd name="T3" fmla="*/ 163 h 208"/>
                  <a:gd name="T4" fmla="*/ 41 w 192"/>
                  <a:gd name="T5" fmla="*/ 82 h 208"/>
                  <a:gd name="T6" fmla="*/ 31 w 192"/>
                  <a:gd name="T7" fmla="*/ 0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208"/>
                  <a:gd name="T14" fmla="*/ 192 w 192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208">
                    <a:moveTo>
                      <a:pt x="0" y="192"/>
                    </a:moveTo>
                    <a:cubicBezTo>
                      <a:pt x="56" y="200"/>
                      <a:pt x="112" y="208"/>
                      <a:pt x="144" y="192"/>
                    </a:cubicBezTo>
                    <a:cubicBezTo>
                      <a:pt x="176" y="176"/>
                      <a:pt x="192" y="128"/>
                      <a:pt x="192" y="96"/>
                    </a:cubicBezTo>
                    <a:cubicBezTo>
                      <a:pt x="192" y="64"/>
                      <a:pt x="168" y="32"/>
                      <a:pt x="144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1D8500AF-AACA-4067-92AE-C45FDF1C1B7F}"/>
              </a:ext>
            </a:extLst>
          </p:cNvPr>
          <p:cNvGrpSpPr>
            <a:grpSpLocks/>
          </p:cNvGrpSpPr>
          <p:nvPr/>
        </p:nvGrpSpPr>
        <p:grpSpPr bwMode="auto">
          <a:xfrm>
            <a:off x="4476498" y="1981200"/>
            <a:ext cx="3048000" cy="3657600"/>
            <a:chOff x="2256" y="1296"/>
            <a:chExt cx="1920" cy="2304"/>
          </a:xfrm>
        </p:grpSpPr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BD13D01F-366A-4CE9-A7B4-DF24EB94E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1440"/>
              <a:ext cx="638" cy="1248"/>
            </a:xfrm>
            <a:prstGeom prst="rtTriangle">
              <a:avLst/>
            </a:prstGeom>
            <a:solidFill>
              <a:srgbClr val="FFCC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50F99484-B421-4F06-A7F2-99181BD91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1856"/>
              <a:ext cx="425" cy="832"/>
            </a:xfrm>
            <a:prstGeom prst="rtTriangle">
              <a:avLst/>
            </a:prstGeom>
            <a:solidFill>
              <a:srgbClr val="FFCC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9B806DF-0F0C-4D2A-9600-F15D60973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58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04CC7C67-C2F8-4751-B8A0-219A4E8F2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586"/>
              <a:ext cx="89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18" name="Text Box 22">
              <a:extLst>
                <a:ext uri="{FF2B5EF4-FFF2-40B4-BE49-F238E27FC236}">
                  <a16:creationId xmlns:a16="http://schemas.microsoft.com/office/drawing/2014/main" id="{C22E2D95-CEA8-491F-B6D9-A57B81BD2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928"/>
              <a:ext cx="17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000" b="1" kern="0" dirty="0">
                  <a:solidFill>
                    <a:srgbClr val="000000"/>
                  </a:solidFill>
                </a:rPr>
                <a:t>2 - 2 </a:t>
              </a:r>
              <a:r>
                <a:rPr lang="en-US" altLang="en-US" sz="2000" b="1" kern="0" dirty="0" err="1">
                  <a:solidFill>
                    <a:srgbClr val="000000"/>
                  </a:solidFill>
                </a:rPr>
                <a:t>cạnh</a:t>
              </a:r>
              <a:r>
                <a:rPr lang="en-US" altLang="en-US" sz="2000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00"/>
                  </a:solidFill>
                </a:rPr>
                <a:t>góc</a:t>
              </a:r>
              <a:r>
                <a:rPr lang="en-US" altLang="en-US" sz="2000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00"/>
                  </a:solidFill>
                </a:rPr>
                <a:t>vuông</a:t>
              </a:r>
              <a:endParaRPr lang="en-US" altLang="en-US" sz="20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30">
              <a:extLst>
                <a:ext uri="{FF2B5EF4-FFF2-40B4-BE49-F238E27FC236}">
                  <a16:creationId xmlns:a16="http://schemas.microsoft.com/office/drawing/2014/main" id="{04483146-211F-486D-955C-636FE7C6C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" y="264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" name="Text Box 31">
              <a:extLst>
                <a:ext uri="{FF2B5EF4-FFF2-40B4-BE49-F238E27FC236}">
                  <a16:creationId xmlns:a16="http://schemas.microsoft.com/office/drawing/2014/main" id="{2B6F3267-3767-45A0-AABF-16D3D35F6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29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1" name="Text Box 32">
              <a:extLst>
                <a:ext uri="{FF2B5EF4-FFF2-40B4-BE49-F238E27FC236}">
                  <a16:creationId xmlns:a16="http://schemas.microsoft.com/office/drawing/2014/main" id="{BA0C0862-F211-471A-89A3-014056F52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64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1EB80DD9-06AF-4317-B892-AC9E3DD47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593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B’</a:t>
              </a:r>
            </a:p>
          </p:txBody>
        </p:sp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id="{D4486B12-168B-4FD7-8D31-54EDC1F9D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64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4" name="Text Box 35">
              <a:extLst>
                <a:ext uri="{FF2B5EF4-FFF2-40B4-BE49-F238E27FC236}">
                  <a16:creationId xmlns:a16="http://schemas.microsoft.com/office/drawing/2014/main" id="{9571BAE5-E2AF-49B4-8385-45E4943CF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64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C’</a:t>
              </a:r>
            </a:p>
          </p:txBody>
        </p:sp>
        <p:graphicFrame>
          <p:nvGraphicFramePr>
            <p:cNvPr id="25" name="Object 42">
              <a:extLst>
                <a:ext uri="{FF2B5EF4-FFF2-40B4-BE49-F238E27FC236}">
                  <a16:creationId xmlns:a16="http://schemas.microsoft.com/office/drawing/2014/main" id="{576CE952-E553-4ED5-87EF-683D77AA6B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6260468"/>
                </p:ext>
              </p:extLst>
            </p:nvPr>
          </p:nvGraphicFramePr>
          <p:xfrm>
            <a:off x="2611" y="3187"/>
            <a:ext cx="1043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50680" imgH="393480" progId="Equation.DSMT4">
                    <p:embed/>
                  </p:oleObj>
                </mc:Choice>
                <mc:Fallback>
                  <p:oleObj name="Equation" r:id="rId2" imgW="850680" imgH="393480" progId="Equation.DSMT4">
                    <p:embed/>
                    <p:pic>
                      <p:nvPicPr>
                        <p:cNvPr id="1027" name="Object 42">
                          <a:extLst>
                            <a:ext uri="{FF2B5EF4-FFF2-40B4-BE49-F238E27FC236}">
                              <a16:creationId xmlns:a16="http://schemas.microsoft.com/office/drawing/2014/main" id="{C169BAAC-F5FD-4732-944F-E7C3028389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1" y="3187"/>
                          <a:ext cx="1043" cy="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37F549DE-BA0A-426B-8353-9A1FB6F66A7D}"/>
              </a:ext>
            </a:extLst>
          </p:cNvPr>
          <p:cNvGrpSpPr>
            <a:grpSpLocks/>
          </p:cNvGrpSpPr>
          <p:nvPr/>
        </p:nvGrpSpPr>
        <p:grpSpPr bwMode="auto">
          <a:xfrm>
            <a:off x="7837488" y="2133600"/>
            <a:ext cx="2754312" cy="3962400"/>
            <a:chOff x="4176" y="1200"/>
            <a:chExt cx="1584" cy="2736"/>
          </a:xfrm>
        </p:grpSpPr>
        <p:sp>
          <p:nvSpPr>
            <p:cNvPr id="27" name="AutoShape 17">
              <a:extLst>
                <a:ext uri="{FF2B5EF4-FFF2-40B4-BE49-F238E27FC236}">
                  <a16:creationId xmlns:a16="http://schemas.microsoft.com/office/drawing/2014/main" id="{61F84DC2-FAD3-4350-95DD-9F0BFE79A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440"/>
              <a:ext cx="473" cy="1248"/>
            </a:xfrm>
            <a:prstGeom prst="rtTriangle">
              <a:avLst/>
            </a:prstGeom>
            <a:solidFill>
              <a:srgbClr val="00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28" name="AutoShape 18">
              <a:extLst>
                <a:ext uri="{FF2B5EF4-FFF2-40B4-BE49-F238E27FC236}">
                  <a16:creationId xmlns:a16="http://schemas.microsoft.com/office/drawing/2014/main" id="{22A726E1-97BA-4AAA-92CE-DB2FAD0B5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1856"/>
              <a:ext cx="315" cy="832"/>
            </a:xfrm>
            <a:prstGeom prst="rtTriangle">
              <a:avLst/>
            </a:prstGeom>
            <a:solidFill>
              <a:srgbClr val="00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64CBF035-A9CC-420D-82F0-BDAC87E2C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2585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68CD5647-DB1E-4C52-BE53-469B2ADCC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8" y="2585"/>
              <a:ext cx="75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3581A962-0831-43E2-BAA3-59D89D454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976"/>
              <a:ext cx="1409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000" b="1" kern="0" dirty="0">
                  <a:solidFill>
                    <a:srgbClr val="000000"/>
                  </a:solidFill>
                </a:rPr>
                <a:t>3 - </a:t>
              </a:r>
              <a:r>
                <a:rPr lang="en-US" altLang="en-US" sz="2000" b="1" kern="0" dirty="0" err="1">
                  <a:solidFill>
                    <a:srgbClr val="000000"/>
                  </a:solidFill>
                </a:rPr>
                <a:t>Cạnh</a:t>
              </a:r>
              <a:r>
                <a:rPr lang="en-US" altLang="en-US" sz="2000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00"/>
                  </a:solidFill>
                </a:rPr>
                <a:t>huyền</a:t>
              </a:r>
              <a:r>
                <a:rPr lang="en-US" altLang="en-US" sz="2000" b="1" kern="0" dirty="0">
                  <a:solidFill>
                    <a:srgbClr val="000000"/>
                  </a:solidFill>
                </a:rPr>
                <a:t> –</a:t>
              </a:r>
              <a:r>
                <a:rPr lang="en-US" altLang="en-US" sz="2000" b="1" kern="0" dirty="0" err="1">
                  <a:solidFill>
                    <a:srgbClr val="000000"/>
                  </a:solidFill>
                </a:rPr>
                <a:t>cạnh</a:t>
              </a:r>
              <a:r>
                <a:rPr lang="en-US" altLang="en-US" sz="2000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00"/>
                  </a:solidFill>
                </a:rPr>
                <a:t>góc</a:t>
              </a:r>
              <a:r>
                <a:rPr lang="en-US" altLang="en-US" sz="2000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00"/>
                  </a:solidFill>
                </a:rPr>
                <a:t>vuông</a:t>
              </a:r>
              <a:endParaRPr lang="en-US" altLang="en-US" sz="20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36">
              <a:extLst>
                <a:ext uri="{FF2B5EF4-FFF2-40B4-BE49-F238E27FC236}">
                  <a16:creationId xmlns:a16="http://schemas.microsoft.com/office/drawing/2014/main" id="{9F12616A-2FCA-4552-979F-AFB7732B8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200"/>
              <a:ext cx="28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3" name="Text Box 37">
              <a:extLst>
                <a:ext uri="{FF2B5EF4-FFF2-40B4-BE49-F238E27FC236}">
                  <a16:creationId xmlns:a16="http://schemas.microsoft.com/office/drawing/2014/main" id="{FEEFC60F-53B2-43E6-89A8-FE9C78155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682"/>
              <a:ext cx="28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4" name="Text Box 38">
              <a:extLst>
                <a:ext uri="{FF2B5EF4-FFF2-40B4-BE49-F238E27FC236}">
                  <a16:creationId xmlns:a16="http://schemas.microsoft.com/office/drawing/2014/main" id="{1D033A21-153F-4662-A9EB-43C3EEA8A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87"/>
              <a:ext cx="28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5" name="Text Box 39">
              <a:extLst>
                <a:ext uri="{FF2B5EF4-FFF2-40B4-BE49-F238E27FC236}">
                  <a16:creationId xmlns:a16="http://schemas.microsoft.com/office/drawing/2014/main" id="{E6DF7EA5-FFB7-4A78-851D-759E0EA9B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621"/>
              <a:ext cx="28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FC102821-8C72-479F-ACBB-8F03977D4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1632"/>
              <a:ext cx="28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B’</a:t>
              </a:r>
            </a:p>
          </p:txBody>
        </p:sp>
        <p:sp>
          <p:nvSpPr>
            <p:cNvPr id="37" name="Text Box 41">
              <a:extLst>
                <a:ext uri="{FF2B5EF4-FFF2-40B4-BE49-F238E27FC236}">
                  <a16:creationId xmlns:a16="http://schemas.microsoft.com/office/drawing/2014/main" id="{5FC03849-844F-4EA9-BCD6-E36823460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" y="2673"/>
              <a:ext cx="28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C’</a:t>
              </a:r>
            </a:p>
          </p:txBody>
        </p:sp>
        <p:graphicFrame>
          <p:nvGraphicFramePr>
            <p:cNvPr id="38" name="Object 43">
              <a:extLst>
                <a:ext uri="{FF2B5EF4-FFF2-40B4-BE49-F238E27FC236}">
                  <a16:creationId xmlns:a16="http://schemas.microsoft.com/office/drawing/2014/main" id="{08CB7BC3-F55F-4E88-8FB5-2CBCF5D486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453446"/>
                </p:ext>
              </p:extLst>
            </p:nvPr>
          </p:nvGraphicFramePr>
          <p:xfrm>
            <a:off x="4272" y="3468"/>
            <a:ext cx="1182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50680" imgH="393480" progId="Equation.DSMT4">
                    <p:embed/>
                  </p:oleObj>
                </mc:Choice>
                <mc:Fallback>
                  <p:oleObj name="Equation" r:id="rId4" imgW="850680" imgH="393480" progId="Equation.DSMT4">
                    <p:embed/>
                    <p:pic>
                      <p:nvPicPr>
                        <p:cNvPr id="1026" name="Object 43">
                          <a:extLst>
                            <a:ext uri="{FF2B5EF4-FFF2-40B4-BE49-F238E27FC236}">
                              <a16:creationId xmlns:a16="http://schemas.microsoft.com/office/drawing/2014/main" id="{9941485F-065D-41F6-8A75-7B11E6A8E2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3468"/>
                          <a:ext cx="1182" cy="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Freeform 26">
            <a:extLst>
              <a:ext uri="{FF2B5EF4-FFF2-40B4-BE49-F238E27FC236}">
                <a16:creationId xmlns:a16="http://schemas.microsoft.com/office/drawing/2014/main" id="{D8FF9881-E82D-4A76-B420-7687D99D1471}"/>
              </a:ext>
            </a:extLst>
          </p:cNvPr>
          <p:cNvSpPr>
            <a:spLocks/>
          </p:cNvSpPr>
          <p:nvPr/>
        </p:nvSpPr>
        <p:spPr bwMode="auto">
          <a:xfrm rot="3503401">
            <a:off x="3405288" y="3175117"/>
            <a:ext cx="76200" cy="165841"/>
          </a:xfrm>
          <a:custGeom>
            <a:avLst/>
            <a:gdLst>
              <a:gd name="T0" fmla="*/ 0 w 192"/>
              <a:gd name="T1" fmla="*/ 163 h 208"/>
              <a:gd name="T2" fmla="*/ 31 w 192"/>
              <a:gd name="T3" fmla="*/ 163 h 208"/>
              <a:gd name="T4" fmla="*/ 41 w 192"/>
              <a:gd name="T5" fmla="*/ 82 h 208"/>
              <a:gd name="T6" fmla="*/ 31 w 192"/>
              <a:gd name="T7" fmla="*/ 0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08"/>
              <a:gd name="T14" fmla="*/ 192 w 192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08">
                <a:moveTo>
                  <a:pt x="0" y="192"/>
                </a:moveTo>
                <a:cubicBezTo>
                  <a:pt x="56" y="200"/>
                  <a:pt x="112" y="208"/>
                  <a:pt x="144" y="192"/>
                </a:cubicBezTo>
                <a:cubicBezTo>
                  <a:pt x="176" y="176"/>
                  <a:pt x="192" y="128"/>
                  <a:pt x="192" y="96"/>
                </a:cubicBezTo>
                <a:cubicBezTo>
                  <a:pt x="192" y="64"/>
                  <a:pt x="168" y="32"/>
                  <a:pt x="144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5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>
            <a:extLst>
              <a:ext uri="{FF2B5EF4-FFF2-40B4-BE49-F238E27FC236}">
                <a16:creationId xmlns:a16="http://schemas.microsoft.com/office/drawing/2014/main" id="{26BE37E1-8601-48BB-88D3-54A194779A9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54307"/>
            <a:ext cx="2743200" cy="3795713"/>
            <a:chOff x="1680" y="336"/>
            <a:chExt cx="1728" cy="2391"/>
          </a:xfrm>
        </p:grpSpPr>
        <p:pic>
          <p:nvPicPr>
            <p:cNvPr id="5" name="Picture 32" descr="chup">
              <a:extLst>
                <a:ext uri="{FF2B5EF4-FFF2-40B4-BE49-F238E27FC236}">
                  <a16:creationId xmlns:a16="http://schemas.microsoft.com/office/drawing/2014/main" id="{F837BD91-D027-4BC0-ACF7-975900AC5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536"/>
              <a:ext cx="471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1AA9735A-AAA5-4B82-8CAC-792D5B79AC6E}"/>
                </a:ext>
              </a:extLst>
            </p:cNvPr>
            <p:cNvGrpSpPr>
              <a:grpSpLocks/>
            </p:cNvGrpSpPr>
            <p:nvPr/>
          </p:nvGrpSpPr>
          <p:grpSpPr bwMode="auto">
            <a:xfrm rot="-2118962">
              <a:off x="2640" y="1728"/>
              <a:ext cx="336" cy="240"/>
              <a:chOff x="1152" y="2976"/>
              <a:chExt cx="336" cy="240"/>
            </a:xfrm>
          </p:grpSpPr>
          <p:sp>
            <p:nvSpPr>
              <p:cNvPr id="22" name="Rectangle 34">
                <a:extLst>
                  <a:ext uri="{FF2B5EF4-FFF2-40B4-BE49-F238E27FC236}">
                    <a16:creationId xmlns:a16="http://schemas.microsoft.com/office/drawing/2014/main" id="{806C01E8-8997-49E6-B84B-D4E2C1A11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336" cy="48"/>
              </a:xfrm>
              <a:prstGeom prst="rect">
                <a:avLst/>
              </a:prstGeom>
              <a:solidFill>
                <a:srgbClr val="3B812F"/>
              </a:solidFill>
              <a:ln w="9525">
                <a:solidFill>
                  <a:srgbClr val="3B812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5">
                <a:extLst>
                  <a:ext uri="{FF2B5EF4-FFF2-40B4-BE49-F238E27FC236}">
                    <a16:creationId xmlns:a16="http://schemas.microsoft.com/office/drawing/2014/main" id="{49D9934E-66EB-4F28-9723-51C4BEA34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8" cy="240"/>
              </a:xfrm>
              <a:prstGeom prst="rect">
                <a:avLst/>
              </a:prstGeom>
              <a:solidFill>
                <a:srgbClr val="3B812F"/>
              </a:solidFill>
              <a:ln w="9525">
                <a:solidFill>
                  <a:srgbClr val="3B812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7" name="Picture 36" descr="cay cau">
              <a:extLst>
                <a:ext uri="{FF2B5EF4-FFF2-40B4-BE49-F238E27FC236}">
                  <a16:creationId xmlns:a16="http://schemas.microsoft.com/office/drawing/2014/main" id="{AF2F75AE-3C65-4150-8E39-2130C2D06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552"/>
              <a:ext cx="576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37">
              <a:extLst>
                <a:ext uri="{FF2B5EF4-FFF2-40B4-BE49-F238E27FC236}">
                  <a16:creationId xmlns:a16="http://schemas.microsoft.com/office/drawing/2014/main" id="{F04FF18B-67AF-4249-B2E4-3A2D549B1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920"/>
              <a:ext cx="720" cy="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9" name="Line 38">
              <a:extLst>
                <a:ext uri="{FF2B5EF4-FFF2-40B4-BE49-F238E27FC236}">
                  <a16:creationId xmlns:a16="http://schemas.microsoft.com/office/drawing/2014/main" id="{F02C0F3C-0E61-4B5E-B8C5-F2B9BCAAB3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64" y="576"/>
              <a:ext cx="816" cy="11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0" name="Line 39">
              <a:extLst>
                <a:ext uri="{FF2B5EF4-FFF2-40B4-BE49-F238E27FC236}">
                  <a16:creationId xmlns:a16="http://schemas.microsoft.com/office/drawing/2014/main" id="{0B6BB2C3-D24C-4683-937C-5B4E48292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853"/>
              <a:ext cx="6" cy="6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11" name="Line 40">
              <a:extLst>
                <a:ext uri="{FF2B5EF4-FFF2-40B4-BE49-F238E27FC236}">
                  <a16:creationId xmlns:a16="http://schemas.microsoft.com/office/drawing/2014/main" id="{2CE50AF0-7358-4377-BB4C-890862F86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496"/>
              <a:ext cx="1728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C2C68312-5BD8-44D3-9FC2-AFA83ABE3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9" name="Text Box 48">
              <a:extLst>
                <a:ext uri="{FF2B5EF4-FFF2-40B4-BE49-F238E27FC236}">
                  <a16:creationId xmlns:a16="http://schemas.microsoft.com/office/drawing/2014/main" id="{6A34D237-6A78-4126-811C-EC723ED1F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3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E682DD7-C2A5-461C-BCC6-439B79C276E6}"/>
              </a:ext>
            </a:extLst>
          </p:cNvPr>
          <p:cNvSpPr txBox="1"/>
          <p:nvPr/>
        </p:nvSpPr>
        <p:spPr>
          <a:xfrm>
            <a:off x="4929189" y="2998001"/>
            <a:ext cx="5257800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935A65-ECA6-428A-8EEF-143BC581A22D}"/>
              </a:ext>
            </a:extLst>
          </p:cNvPr>
          <p:cNvSpPr txBox="1"/>
          <p:nvPr/>
        </p:nvSpPr>
        <p:spPr>
          <a:xfrm>
            <a:off x="2129444" y="43658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HỆ THỨC LƯỢNG TRONG TAM GIÁC VUÔNG.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5AE3D4-898B-48C1-A794-7107FE621032}"/>
              </a:ext>
            </a:extLst>
          </p:cNvPr>
          <p:cNvSpPr txBox="1"/>
          <p:nvPr/>
        </p:nvSpPr>
        <p:spPr>
          <a:xfrm>
            <a:off x="2129444" y="1505649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MỘT SỐ HỆ THỨC VỀ CẠNH VÀ ĐƯỜNG CAO TRONG TAM GIÁC VUÔNG.</a:t>
            </a:r>
          </a:p>
        </p:txBody>
      </p:sp>
    </p:spTree>
    <p:extLst>
      <p:ext uri="{BB962C8B-B14F-4D97-AF65-F5344CB8AC3E}">
        <p14:creationId xmlns:p14="http://schemas.microsoft.com/office/powerpoint/2010/main" val="331002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>
            <a:extLst>
              <a:ext uri="{FF2B5EF4-FFF2-40B4-BE49-F238E27FC236}">
                <a16:creationId xmlns:a16="http://schemas.microsoft.com/office/drawing/2014/main" id="{D06599EE-3D0C-4E37-BBF3-08BF8286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224136"/>
            <a:ext cx="8610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3C53E954-4A59-4E26-BF9E-C60DF6D5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88" y="739914"/>
            <a:ext cx="6329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u="sng" kern="0" dirty="0" err="1">
                <a:solidFill>
                  <a:srgbClr val="FF0000"/>
                </a:solidFill>
              </a:rPr>
              <a:t>Bài</a:t>
            </a:r>
            <a:r>
              <a:rPr lang="en-US" altLang="en-US" sz="2000" b="1" u="sng" kern="0" dirty="0">
                <a:solidFill>
                  <a:srgbClr val="FF0000"/>
                </a:solidFill>
              </a:rPr>
              <a:t> 1-Tiết 1</a:t>
            </a:r>
            <a:r>
              <a:rPr lang="en-US" altLang="en-US" sz="2000" b="1" kern="0" dirty="0">
                <a:solidFill>
                  <a:srgbClr val="FF0000"/>
                </a:solidFill>
              </a:rPr>
              <a:t>: MỘT SỐ HỆ THỨC VỀ CẠNH VÀ ĐƯỜNG CAO TRONG TAM GIÁC VUÔNG</a:t>
            </a:r>
          </a:p>
        </p:txBody>
      </p:sp>
      <p:grpSp>
        <p:nvGrpSpPr>
          <p:cNvPr id="6" name="Group 76">
            <a:extLst>
              <a:ext uri="{FF2B5EF4-FFF2-40B4-BE49-F238E27FC236}">
                <a16:creationId xmlns:a16="http://schemas.microsoft.com/office/drawing/2014/main" id="{0509C353-B89E-4B6E-A3DC-41DB67C34872}"/>
              </a:ext>
            </a:extLst>
          </p:cNvPr>
          <p:cNvGrpSpPr>
            <a:grpSpLocks/>
          </p:cNvGrpSpPr>
          <p:nvPr/>
        </p:nvGrpSpPr>
        <p:grpSpPr bwMode="auto">
          <a:xfrm>
            <a:off x="5689600" y="1647824"/>
            <a:ext cx="4648200" cy="4378326"/>
            <a:chOff x="2672" y="162"/>
            <a:chExt cx="2928" cy="2758"/>
          </a:xfrm>
        </p:grpSpPr>
        <p:grpSp>
          <p:nvGrpSpPr>
            <p:cNvPr id="7" name="Group 43">
              <a:extLst>
                <a:ext uri="{FF2B5EF4-FFF2-40B4-BE49-F238E27FC236}">
                  <a16:creationId xmlns:a16="http://schemas.microsoft.com/office/drawing/2014/main" id="{28B92691-A226-4D1C-8A1E-380E84610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2" y="162"/>
              <a:ext cx="2928" cy="2758"/>
              <a:chOff x="2768" y="1362"/>
              <a:chExt cx="2928" cy="2758"/>
            </a:xfrm>
          </p:grpSpPr>
          <p:sp>
            <p:nvSpPr>
              <p:cNvPr id="9" name="Text Box 25">
                <a:extLst>
                  <a:ext uri="{FF2B5EF4-FFF2-40B4-BE49-F238E27FC236}">
                    <a16:creationId xmlns:a16="http://schemas.microsoft.com/office/drawing/2014/main" id="{E08C50D1-7BA3-48ED-83BD-F96CD844B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8" y="1362"/>
                <a:ext cx="2928" cy="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</a:t>
                </a:r>
                <a:endParaRPr lang="en-US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 ∆ABC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∆HAC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altLang="en-US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∆ABC      ∆HAC (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g.g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en-US" sz="2400" b="1" kern="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BC.HC  hay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  <p:graphicFrame>
            <p:nvGraphicFramePr>
              <p:cNvPr id="10" name="Object 31">
                <a:extLst>
                  <a:ext uri="{FF2B5EF4-FFF2-40B4-BE49-F238E27FC236}">
                    <a16:creationId xmlns:a16="http://schemas.microsoft.com/office/drawing/2014/main" id="{D4022293-CAD7-4642-B8D8-13ECFE3142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64" y="1628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14151" imgH="215619" progId="Equation.3">
                      <p:embed/>
                    </p:oleObj>
                  </mc:Choice>
                  <mc:Fallback>
                    <p:oleObj name="Equation" r:id="rId2" imgW="114151" imgH="215619" progId="Equation.3">
                      <p:embed/>
                      <p:pic>
                        <p:nvPicPr>
                          <p:cNvPr id="2057" name="Object 31">
                            <a:extLst>
                              <a:ext uri="{FF2B5EF4-FFF2-40B4-BE49-F238E27FC236}">
                                <a16:creationId xmlns:a16="http://schemas.microsoft.com/office/drawing/2014/main" id="{9E334CEC-D291-4A28-A05B-BE6A7CA5100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1628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35">
                <a:extLst>
                  <a:ext uri="{FF2B5EF4-FFF2-40B4-BE49-F238E27FC236}">
                    <a16:creationId xmlns:a16="http://schemas.microsoft.com/office/drawing/2014/main" id="{BB2960FD-5BF5-4660-92F0-EF5959A942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3508101"/>
                  </p:ext>
                </p:extLst>
              </p:nvPr>
            </p:nvGraphicFramePr>
            <p:xfrm>
              <a:off x="3005" y="2590"/>
              <a:ext cx="1018" cy="4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698400" imgH="393480" progId="Equation.DSMT4">
                      <p:embed/>
                    </p:oleObj>
                  </mc:Choice>
                  <mc:Fallback>
                    <p:oleObj name="Equation" r:id="rId4" imgW="698400" imgH="393480" progId="Equation.DSMT4">
                      <p:embed/>
                      <p:pic>
                        <p:nvPicPr>
                          <p:cNvPr id="2058" name="Object 35">
                            <a:extLst>
                              <a:ext uri="{FF2B5EF4-FFF2-40B4-BE49-F238E27FC236}">
                                <a16:creationId xmlns:a16="http://schemas.microsoft.com/office/drawing/2014/main" id="{8D22C293-2473-4FAB-ABCF-B1B01837962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05" y="2590"/>
                            <a:ext cx="1018" cy="4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38">
                <a:extLst>
                  <a:ext uri="{FF2B5EF4-FFF2-40B4-BE49-F238E27FC236}">
                    <a16:creationId xmlns:a16="http://schemas.microsoft.com/office/drawing/2014/main" id="{1A2C7601-8670-459D-B22B-F6F17918C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3156"/>
                <a:ext cx="806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400" b="1" kern="0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en-US" sz="2400" b="1" kern="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400" b="1" kern="0" dirty="0">
                    <a:solidFill>
                      <a:srgbClr val="000000"/>
                    </a:solidFill>
                  </a:rPr>
                  <a:t> = ab’</a:t>
                </a:r>
              </a:p>
            </p:txBody>
          </p:sp>
          <p:sp>
            <p:nvSpPr>
              <p:cNvPr id="13" name="Freeform 39">
                <a:extLst>
                  <a:ext uri="{FF2B5EF4-FFF2-40B4-BE49-F238E27FC236}">
                    <a16:creationId xmlns:a16="http://schemas.microsoft.com/office/drawing/2014/main" id="{728D3D74-F782-4A3F-9E5B-7EBD1183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433"/>
                <a:ext cx="160" cy="64"/>
              </a:xfrm>
              <a:custGeom>
                <a:avLst/>
                <a:gdLst>
                  <a:gd name="T0" fmla="*/ 22 w 272"/>
                  <a:gd name="T1" fmla="*/ 4 h 128"/>
                  <a:gd name="T2" fmla="*/ 5 w 272"/>
                  <a:gd name="T3" fmla="*/ 4 h 128"/>
                  <a:gd name="T4" fmla="*/ 5 w 272"/>
                  <a:gd name="T5" fmla="*/ 28 h 128"/>
                  <a:gd name="T6" fmla="*/ 39 w 272"/>
                  <a:gd name="T7" fmla="*/ 28 h 128"/>
                  <a:gd name="T8" fmla="*/ 55 w 272"/>
                  <a:gd name="T9" fmla="*/ 4 h 128"/>
                  <a:gd name="T10" fmla="*/ 89 w 272"/>
                  <a:gd name="T11" fmla="*/ 4 h 128"/>
                  <a:gd name="T12" fmla="*/ 89 w 272"/>
                  <a:gd name="T13" fmla="*/ 28 h 128"/>
                  <a:gd name="T14" fmla="*/ 72 w 272"/>
                  <a:gd name="T15" fmla="*/ 28 h 128"/>
                  <a:gd name="T16" fmla="*/ 89 w 272"/>
                  <a:gd name="T17" fmla="*/ 28 h 1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128"/>
                  <a:gd name="T29" fmla="*/ 272 w 272"/>
                  <a:gd name="T30" fmla="*/ 128 h 1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128">
                    <a:moveTo>
                      <a:pt x="64" y="16"/>
                    </a:moveTo>
                    <a:cubicBezTo>
                      <a:pt x="44" y="8"/>
                      <a:pt x="24" y="0"/>
                      <a:pt x="16" y="16"/>
                    </a:cubicBezTo>
                    <a:cubicBezTo>
                      <a:pt x="8" y="32"/>
                      <a:pt x="0" y="96"/>
                      <a:pt x="16" y="112"/>
                    </a:cubicBezTo>
                    <a:cubicBezTo>
                      <a:pt x="32" y="128"/>
                      <a:pt x="88" y="128"/>
                      <a:pt x="112" y="112"/>
                    </a:cubicBezTo>
                    <a:cubicBezTo>
                      <a:pt x="136" y="96"/>
                      <a:pt x="136" y="32"/>
                      <a:pt x="160" y="16"/>
                    </a:cubicBezTo>
                    <a:cubicBezTo>
                      <a:pt x="184" y="0"/>
                      <a:pt x="240" y="0"/>
                      <a:pt x="256" y="16"/>
                    </a:cubicBezTo>
                    <a:cubicBezTo>
                      <a:pt x="272" y="32"/>
                      <a:pt x="264" y="96"/>
                      <a:pt x="256" y="112"/>
                    </a:cubicBezTo>
                    <a:cubicBezTo>
                      <a:pt x="248" y="128"/>
                      <a:pt x="208" y="112"/>
                      <a:pt x="208" y="112"/>
                    </a:cubicBezTo>
                    <a:cubicBezTo>
                      <a:pt x="208" y="112"/>
                      <a:pt x="232" y="112"/>
                      <a:pt x="256" y="11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4" name="Object 40">
                <a:extLst>
                  <a:ext uri="{FF2B5EF4-FFF2-40B4-BE49-F238E27FC236}">
                    <a16:creationId xmlns:a16="http://schemas.microsoft.com/office/drawing/2014/main" id="{958C2555-D0ED-4209-B2F7-8A4D988F964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9594153"/>
                  </p:ext>
                </p:extLst>
              </p:nvPr>
            </p:nvGraphicFramePr>
            <p:xfrm>
              <a:off x="2784" y="3232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90417" imgH="152334" progId="Equation.3">
                      <p:embed/>
                    </p:oleObj>
                  </mc:Choice>
                  <mc:Fallback>
                    <p:oleObj name="Equation" r:id="rId6" imgW="190417" imgH="152334" progId="Equation.3">
                      <p:embed/>
                      <p:pic>
                        <p:nvPicPr>
                          <p:cNvPr id="2059" name="Object 40">
                            <a:extLst>
                              <a:ext uri="{FF2B5EF4-FFF2-40B4-BE49-F238E27FC236}">
                                <a16:creationId xmlns:a16="http://schemas.microsoft.com/office/drawing/2014/main" id="{E7B3D8EE-6477-4777-B69F-CEFB1808720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3232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41">
                <a:extLst>
                  <a:ext uri="{FF2B5EF4-FFF2-40B4-BE49-F238E27FC236}">
                    <a16:creationId xmlns:a16="http://schemas.microsoft.com/office/drawing/2014/main" id="{AEED591A-1DC6-4949-83EC-6ED0362B27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6871252"/>
                  </p:ext>
                </p:extLst>
              </p:nvPr>
            </p:nvGraphicFramePr>
            <p:xfrm>
              <a:off x="2813" y="2364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90417" imgH="152334" progId="Equation.3">
                      <p:embed/>
                    </p:oleObj>
                  </mc:Choice>
                  <mc:Fallback>
                    <p:oleObj name="Equation" r:id="rId8" imgW="190417" imgH="152334" progId="Equation.3">
                      <p:embed/>
                      <p:pic>
                        <p:nvPicPr>
                          <p:cNvPr id="2060" name="Object 41">
                            <a:extLst>
                              <a:ext uri="{FF2B5EF4-FFF2-40B4-BE49-F238E27FC236}">
                                <a16:creationId xmlns:a16="http://schemas.microsoft.com/office/drawing/2014/main" id="{F4E75ABC-EBEC-4C49-8809-5B3D0F4F2CD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3" y="2364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ctangle 42">
                <a:extLst>
                  <a:ext uri="{FF2B5EF4-FFF2-40B4-BE49-F238E27FC236}">
                    <a16:creationId xmlns:a16="http://schemas.microsoft.com/office/drawing/2014/main" id="{7BC38B44-6765-4AF3-A2E6-4E47EDF11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3829"/>
                <a:ext cx="839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400" b="1" kern="0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en-US" sz="2400" b="1" kern="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400" b="1" kern="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</a:rPr>
                  <a:t>a.c</a:t>
                </a:r>
                <a:r>
                  <a:rPr lang="en-US" altLang="en-US" sz="2400" b="1" kern="0" dirty="0">
                    <a:solidFill>
                      <a:srgbClr val="000000"/>
                    </a:solidFill>
                  </a:rPr>
                  <a:t>’</a:t>
                </a:r>
              </a:p>
            </p:txBody>
          </p:sp>
        </p:grpSp>
        <p:graphicFrame>
          <p:nvGraphicFramePr>
            <p:cNvPr id="8" name="Object 72">
              <a:extLst>
                <a:ext uri="{FF2B5EF4-FFF2-40B4-BE49-F238E27FC236}">
                  <a16:creationId xmlns:a16="http://schemas.microsoft.com/office/drawing/2014/main" id="{44105139-C0D8-45B8-8866-3A7EC11EEC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0605173"/>
                </p:ext>
              </p:extLst>
            </p:nvPr>
          </p:nvGraphicFramePr>
          <p:xfrm>
            <a:off x="2717" y="1529"/>
            <a:ext cx="2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417" imgH="152334" progId="Equation.DSMT4">
                    <p:embed/>
                  </p:oleObj>
                </mc:Choice>
                <mc:Fallback>
                  <p:oleObj name="Equation" r:id="rId9" imgW="190417" imgH="152334" progId="Equation.DSMT4">
                    <p:embed/>
                    <p:pic>
                      <p:nvPicPr>
                        <p:cNvPr id="2056" name="Object 72">
                          <a:extLst>
                            <a:ext uri="{FF2B5EF4-FFF2-40B4-BE49-F238E27FC236}">
                              <a16:creationId xmlns:a16="http://schemas.microsoft.com/office/drawing/2014/main" id="{B9245837-0716-448C-BF31-417646F0C3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" y="1529"/>
                          <a:ext cx="2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 Box 23">
            <a:extLst>
              <a:ext uri="{FF2B5EF4-FFF2-40B4-BE49-F238E27FC236}">
                <a16:creationId xmlns:a16="http://schemas.microsoft.com/office/drawing/2014/main" id="{6D1F1E53-68E9-438A-9868-A016B93A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544" y="1419923"/>
            <a:ext cx="27447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kern="0" dirty="0" err="1">
                <a:solidFill>
                  <a:srgbClr val="0000FF"/>
                </a:solidFill>
              </a:rPr>
              <a:t>Xét</a:t>
            </a:r>
            <a:r>
              <a:rPr lang="en-US" altLang="en-US" sz="2000" b="1" kern="0" dirty="0">
                <a:solidFill>
                  <a:srgbClr val="0000FF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FF"/>
                </a:solidFill>
              </a:rPr>
              <a:t>bài</a:t>
            </a:r>
            <a:r>
              <a:rPr lang="en-US" altLang="en-US" sz="2000" b="1" kern="0" dirty="0">
                <a:solidFill>
                  <a:srgbClr val="0000FF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FF"/>
                </a:solidFill>
              </a:rPr>
              <a:t>toán</a:t>
            </a:r>
            <a:r>
              <a:rPr lang="en-US" altLang="en-US" sz="2000" b="1" kern="0" dirty="0">
                <a:solidFill>
                  <a:srgbClr val="0000FF"/>
                </a:solidFill>
              </a:rPr>
              <a:t> 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0000FF"/>
                </a:solidFill>
              </a:rPr>
              <a:t> Cho tam </a:t>
            </a:r>
            <a:r>
              <a:rPr lang="en-US" altLang="en-US" sz="2000" b="1" kern="0" dirty="0" err="1">
                <a:solidFill>
                  <a:srgbClr val="0000FF"/>
                </a:solidFill>
              </a:rPr>
              <a:t>giác</a:t>
            </a:r>
            <a:r>
              <a:rPr lang="en-US" altLang="en-US" sz="2000" b="1" kern="0" dirty="0">
                <a:solidFill>
                  <a:srgbClr val="0000FF"/>
                </a:solidFill>
              </a:rPr>
              <a:t> ABC </a:t>
            </a:r>
            <a:r>
              <a:rPr lang="en-US" altLang="en-US" sz="2000" b="1" kern="0" dirty="0" err="1">
                <a:solidFill>
                  <a:srgbClr val="0000FF"/>
                </a:solidFill>
              </a:rPr>
              <a:t>như</a:t>
            </a:r>
            <a:r>
              <a:rPr lang="en-US" altLang="en-US" sz="2000" b="1" kern="0" dirty="0">
                <a:solidFill>
                  <a:srgbClr val="0000FF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FF"/>
                </a:solidFill>
              </a:rPr>
              <a:t>hình</a:t>
            </a:r>
            <a:r>
              <a:rPr lang="en-US" altLang="en-US" sz="2000" b="1" kern="0" dirty="0">
                <a:solidFill>
                  <a:srgbClr val="0000FF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FF"/>
                </a:solidFill>
              </a:rPr>
              <a:t>vẽ</a:t>
            </a:r>
            <a:endParaRPr lang="en-US" altLang="en-US" sz="2000" b="1" kern="0" dirty="0">
              <a:solidFill>
                <a:srgbClr val="0000FF"/>
              </a:solidFill>
            </a:endParaRPr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4822A45F-7E0A-4C7A-9152-83AA7128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5059282"/>
            <a:ext cx="266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Chứng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FF"/>
                </a:solidFill>
              </a:rPr>
              <a:t>minh</a:t>
            </a:r>
            <a:r>
              <a:rPr lang="en-US" altLang="en-US" sz="2400" b="1" kern="0" dirty="0">
                <a:solidFill>
                  <a:srgbClr val="0000FF"/>
                </a:solidFill>
              </a:rPr>
              <a:t> :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0000FF"/>
                </a:solidFill>
              </a:rPr>
              <a:t>1/    b</a:t>
            </a:r>
            <a:r>
              <a:rPr lang="en-US" altLang="en-US" sz="2400" b="1" kern="0" baseline="30000" dirty="0">
                <a:solidFill>
                  <a:srgbClr val="0000FF"/>
                </a:solidFill>
              </a:rPr>
              <a:t>2</a:t>
            </a:r>
            <a:r>
              <a:rPr lang="en-US" altLang="en-US" sz="2400" b="1" kern="0" dirty="0">
                <a:solidFill>
                  <a:srgbClr val="0000FF"/>
                </a:solidFill>
              </a:rPr>
              <a:t>  = </a:t>
            </a:r>
            <a:r>
              <a:rPr lang="en-US" altLang="en-US" sz="2400" b="1" kern="0" dirty="0" err="1">
                <a:solidFill>
                  <a:srgbClr val="0000FF"/>
                </a:solidFill>
              </a:rPr>
              <a:t>a.b</a:t>
            </a:r>
            <a:r>
              <a:rPr lang="en-US" altLang="en-US" sz="2400" b="1" kern="0" dirty="0">
                <a:solidFill>
                  <a:srgbClr val="0000FF"/>
                </a:solidFill>
              </a:rPr>
              <a:t>’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0000FF"/>
                </a:solidFill>
              </a:rPr>
              <a:t>       c</a:t>
            </a:r>
            <a:r>
              <a:rPr lang="en-US" altLang="en-US" sz="2400" b="1" kern="0" baseline="30000" dirty="0">
                <a:solidFill>
                  <a:srgbClr val="0000FF"/>
                </a:solidFill>
              </a:rPr>
              <a:t>2</a:t>
            </a:r>
            <a:r>
              <a:rPr lang="en-US" altLang="en-US" sz="2400" b="1" kern="0" dirty="0">
                <a:solidFill>
                  <a:srgbClr val="0000FF"/>
                </a:solidFill>
              </a:rPr>
              <a:t> = </a:t>
            </a:r>
            <a:r>
              <a:rPr lang="en-US" altLang="en-US" sz="2400" b="1" kern="0" dirty="0" err="1">
                <a:solidFill>
                  <a:srgbClr val="0000FF"/>
                </a:solidFill>
              </a:rPr>
              <a:t>a.c</a:t>
            </a:r>
            <a:r>
              <a:rPr lang="en-US" altLang="en-US" sz="2400" b="1" kern="0" dirty="0">
                <a:solidFill>
                  <a:srgbClr val="0000FF"/>
                </a:solidFill>
              </a:rPr>
              <a:t>’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9A6736-4C48-4CF9-94A5-BA3FDCDD081D}"/>
              </a:ext>
            </a:extLst>
          </p:cNvPr>
          <p:cNvGrpSpPr/>
          <p:nvPr/>
        </p:nvGrpSpPr>
        <p:grpSpPr>
          <a:xfrm>
            <a:off x="1981200" y="2717480"/>
            <a:ext cx="3568700" cy="2543812"/>
            <a:chOff x="457200" y="2329732"/>
            <a:chExt cx="3568700" cy="2543812"/>
          </a:xfrm>
        </p:grpSpPr>
        <p:grpSp>
          <p:nvGrpSpPr>
            <p:cNvPr id="32" name="Group 20">
              <a:extLst>
                <a:ext uri="{FF2B5EF4-FFF2-40B4-BE49-F238E27FC236}">
                  <a16:creationId xmlns:a16="http://schemas.microsoft.com/office/drawing/2014/main" id="{C317B1E8-7B36-4532-95D7-C4D85CBE0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2329732"/>
              <a:ext cx="3568700" cy="2324101"/>
              <a:chOff x="56" y="528"/>
              <a:chExt cx="2248" cy="1464"/>
            </a:xfrm>
          </p:grpSpPr>
          <p:sp>
            <p:nvSpPr>
              <p:cNvPr id="35" name="AutoShape 4">
                <a:extLst>
                  <a:ext uri="{FF2B5EF4-FFF2-40B4-BE49-F238E27FC236}">
                    <a16:creationId xmlns:a16="http://schemas.microsoft.com/office/drawing/2014/main" id="{4A8880F8-8340-4835-9E06-1E9734F43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672" y="720"/>
                <a:ext cx="960" cy="1584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6">
                <a:extLst>
                  <a:ext uri="{FF2B5EF4-FFF2-40B4-BE49-F238E27FC236}">
                    <a16:creationId xmlns:a16="http://schemas.microsoft.com/office/drawing/2014/main" id="{D9C1F731-9FA5-4CF1-A724-7364B49F1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666" y="718"/>
                <a:ext cx="132" cy="13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5">
                <a:extLst>
                  <a:ext uri="{FF2B5EF4-FFF2-40B4-BE49-F238E27FC236}">
                    <a16:creationId xmlns:a16="http://schemas.microsoft.com/office/drawing/2014/main" id="{ABF885F3-913F-4A36-A577-4DDE9DE8F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" y="712"/>
                <a:ext cx="0" cy="8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 Box 10">
                <a:extLst>
                  <a:ext uri="{FF2B5EF4-FFF2-40B4-BE49-F238E27FC236}">
                    <a16:creationId xmlns:a16="http://schemas.microsoft.com/office/drawing/2014/main" id="{C3F77918-30F3-4A4B-8B19-4E9DA9C2A8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52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42" name="Text Box 11">
                <a:extLst>
                  <a:ext uri="{FF2B5EF4-FFF2-40B4-BE49-F238E27FC236}">
                    <a16:creationId xmlns:a16="http://schemas.microsoft.com/office/drawing/2014/main" id="{BA2FE28F-CA27-43AC-8A24-D5A5C2167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" y="140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43" name="Text Box 12">
                <a:extLst>
                  <a:ext uri="{FF2B5EF4-FFF2-40B4-BE49-F238E27FC236}">
                    <a16:creationId xmlns:a16="http://schemas.microsoft.com/office/drawing/2014/main" id="{5E1D6A3C-A306-4844-A81C-2E30F5567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144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4" name="Text Box 13">
                <a:extLst>
                  <a:ext uri="{FF2B5EF4-FFF2-40B4-BE49-F238E27FC236}">
                    <a16:creationId xmlns:a16="http://schemas.microsoft.com/office/drawing/2014/main" id="{9C56AE38-1F77-4517-9CA7-26F7147FB6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129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45" name="Text Box 14">
                <a:extLst>
                  <a:ext uri="{FF2B5EF4-FFF2-40B4-BE49-F238E27FC236}">
                    <a16:creationId xmlns:a16="http://schemas.microsoft.com/office/drawing/2014/main" id="{0D37E635-7BA7-4FD9-A7F1-294D2ECB0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129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D154B36-D3AF-4640-8477-2183F2C3D5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81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3268E20E-C479-459D-A937-5328A21BB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81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88D4891D-D965-4201-A2C4-F7B0A1A73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105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721888F8-959E-43BE-8363-6F1A63A8A3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153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50" name="Rectangle 19">
                <a:extLst>
                  <a:ext uri="{FF2B5EF4-FFF2-40B4-BE49-F238E27FC236}">
                    <a16:creationId xmlns:a16="http://schemas.microsoft.com/office/drawing/2014/main" id="{353C27E8-0E29-475D-91FF-7602938E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" y="1418"/>
                <a:ext cx="96" cy="96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" name="Group 79">
              <a:extLst>
                <a:ext uri="{FF2B5EF4-FFF2-40B4-BE49-F238E27FC236}">
                  <a16:creationId xmlns:a16="http://schemas.microsoft.com/office/drawing/2014/main" id="{617FCA95-18CB-474E-BF5C-7046C315B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5375" y="2827256"/>
              <a:ext cx="2362200" cy="2046288"/>
              <a:chOff x="1344" y="2832"/>
              <a:chExt cx="1488" cy="1289"/>
            </a:xfrm>
          </p:grpSpPr>
          <p:sp>
            <p:nvSpPr>
              <p:cNvPr id="30" name="Arc 80">
                <a:extLst>
                  <a:ext uri="{FF2B5EF4-FFF2-40B4-BE49-F238E27FC236}">
                    <a16:creationId xmlns:a16="http://schemas.microsoft.com/office/drawing/2014/main" id="{A8A71CF3-933E-48E8-8CDD-9B819C9F602A}"/>
                  </a:ext>
                </a:extLst>
              </p:cNvPr>
              <p:cNvSpPr>
                <a:spLocks/>
              </p:cNvSpPr>
              <p:nvPr/>
            </p:nvSpPr>
            <p:spPr bwMode="auto">
              <a:xfrm rot="2752281" flipV="1">
                <a:off x="1443" y="2733"/>
                <a:ext cx="1289" cy="1488"/>
              </a:xfrm>
              <a:custGeom>
                <a:avLst/>
                <a:gdLst>
                  <a:gd name="T0" fmla="*/ 0 w 21491"/>
                  <a:gd name="T1" fmla="*/ 0 h 21600"/>
                  <a:gd name="T2" fmla="*/ 77 w 21491"/>
                  <a:gd name="T3" fmla="*/ 92 h 21600"/>
                  <a:gd name="T4" fmla="*/ 0 w 21491"/>
                  <a:gd name="T5" fmla="*/ 103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 Box 81">
                <a:extLst>
                  <a:ext uri="{FF2B5EF4-FFF2-40B4-BE49-F238E27FC236}">
                    <a16:creationId xmlns:a16="http://schemas.microsoft.com/office/drawing/2014/main" id="{ED93F497-D3E9-41E1-85AE-E7F460845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705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4C29D80-17D0-475D-BB99-0D1CBF83B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947658"/>
              </p:ext>
            </p:extLst>
          </p:nvPr>
        </p:nvGraphicFramePr>
        <p:xfrm>
          <a:off x="6470650" y="4579937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70650" y="4579937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8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D5EF2E89-2242-4DF2-8C05-6B238666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2C01BE2-2245-45E8-B982-FE565DE8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29" y="627731"/>
            <a:ext cx="632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270BF53-D3C1-4572-908E-980A6091E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13502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9D5C09B0-729F-4ABD-AA1B-CE3B100D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862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u="sng" kern="0" dirty="0">
                <a:solidFill>
                  <a:srgbClr val="990000"/>
                </a:solidFill>
              </a:rPr>
              <a:t>a/ </a:t>
            </a:r>
            <a:r>
              <a:rPr lang="en-US" altLang="en-US" sz="2000" b="1" u="sng" kern="0" dirty="0" err="1">
                <a:solidFill>
                  <a:srgbClr val="990000"/>
                </a:solidFill>
              </a:rPr>
              <a:t>Định</a:t>
            </a:r>
            <a:r>
              <a:rPr lang="en-US" altLang="en-US" sz="2000" b="1" u="sng" kern="0" dirty="0">
                <a:solidFill>
                  <a:srgbClr val="990000"/>
                </a:solidFill>
              </a:rPr>
              <a:t> </a:t>
            </a:r>
            <a:r>
              <a:rPr lang="en-US" altLang="en-US" sz="2000" b="1" u="sng" kern="0" dirty="0" err="1">
                <a:solidFill>
                  <a:srgbClr val="990000"/>
                </a:solidFill>
              </a:rPr>
              <a:t>lý</a:t>
            </a:r>
            <a:r>
              <a:rPr lang="en-US" altLang="en-US" sz="2000" b="1" u="sng" kern="0" dirty="0">
                <a:solidFill>
                  <a:srgbClr val="990000"/>
                </a:solidFill>
              </a:rPr>
              <a:t>  1: 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D3DE78D5-4D63-4447-8452-072C2D34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86201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kern="0" dirty="0" err="1">
                <a:solidFill>
                  <a:srgbClr val="000000"/>
                </a:solidFill>
              </a:rPr>
              <a:t>Trong</a:t>
            </a:r>
            <a:r>
              <a:rPr lang="en-US" altLang="en-US" sz="2000" b="1" kern="0" dirty="0">
                <a:solidFill>
                  <a:srgbClr val="000000"/>
                </a:solidFill>
              </a:rPr>
              <a:t> tam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giác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vuông</a:t>
            </a:r>
            <a:r>
              <a:rPr lang="en-US" altLang="en-US" sz="2000" b="1" kern="0" dirty="0">
                <a:solidFill>
                  <a:srgbClr val="000000"/>
                </a:solidFill>
              </a:rPr>
              <a:t>,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bình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phương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mỗi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cạnh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góc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vuông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bằng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tích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của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cạnh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huyền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và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hình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chiếu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của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cạnh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góc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vuông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đó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trên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cạnh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huyền</a:t>
            </a:r>
            <a:r>
              <a:rPr lang="en-US" altLang="en-US" sz="2000" b="1" kern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A64EE786-A776-4E3C-8683-24BBEDB7C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619" y="4234824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(SGK/65)</a:t>
            </a: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id="{64929D22-C2A6-4187-AEAD-C4FB004E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733" y="4931764"/>
            <a:ext cx="2035175" cy="8617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000000"/>
                </a:solidFill>
              </a:rPr>
              <a:t>b</a:t>
            </a:r>
            <a:r>
              <a:rPr lang="en-US" altLang="en-US" sz="2000" b="1" kern="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b="1" kern="0" dirty="0">
                <a:solidFill>
                  <a:srgbClr val="000000"/>
                </a:solidFill>
              </a:rPr>
              <a:t> =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a.b</a:t>
            </a:r>
            <a:r>
              <a:rPr lang="en-US" altLang="en-US" sz="2000" b="1" kern="0" dirty="0">
                <a:solidFill>
                  <a:srgbClr val="000000"/>
                </a:solidFill>
              </a:rPr>
              <a:t>’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000000"/>
                </a:solidFill>
              </a:rPr>
              <a:t>c</a:t>
            </a:r>
            <a:r>
              <a:rPr lang="en-US" altLang="en-US" sz="2000" b="1" kern="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b="1" kern="0" dirty="0">
                <a:solidFill>
                  <a:srgbClr val="000000"/>
                </a:solidFill>
              </a:rPr>
              <a:t> =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a.c</a:t>
            </a:r>
            <a:r>
              <a:rPr lang="en-US" altLang="en-US" sz="2000" b="1" kern="0" dirty="0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CC73624F-C535-4A49-BEEB-462AABE7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6121928"/>
            <a:ext cx="203517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000000"/>
                </a:solidFill>
              </a:rPr>
              <a:t>a</a:t>
            </a:r>
            <a:r>
              <a:rPr lang="en-US" altLang="en-US" sz="2000" b="1" kern="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b="1" kern="0" dirty="0">
                <a:solidFill>
                  <a:srgbClr val="000000"/>
                </a:solidFill>
              </a:rPr>
              <a:t> = b</a:t>
            </a:r>
            <a:r>
              <a:rPr lang="en-US" altLang="en-US" sz="2000" b="1" kern="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b="1" kern="0" dirty="0">
                <a:solidFill>
                  <a:srgbClr val="000000"/>
                </a:solidFill>
              </a:rPr>
              <a:t> + c</a:t>
            </a:r>
            <a:r>
              <a:rPr lang="en-US" altLang="en-US" sz="2000" b="1" kern="0" baseline="30000" dirty="0">
                <a:solidFill>
                  <a:srgbClr val="000000"/>
                </a:solidFill>
              </a:rPr>
              <a:t>2</a:t>
            </a:r>
            <a:endParaRPr lang="en-US" altLang="en-US" sz="2000" b="1" kern="0" dirty="0">
              <a:solidFill>
                <a:srgbClr val="00000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6156140B-2D57-481B-8183-0560CCFB1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21656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u="sng" kern="0" dirty="0">
                <a:solidFill>
                  <a:srgbClr val="990000"/>
                </a:solidFill>
              </a:rPr>
              <a:t>b/ </a:t>
            </a:r>
            <a:r>
              <a:rPr lang="en-US" altLang="en-US" sz="2000" b="1" u="sng" kern="0" dirty="0" err="1">
                <a:solidFill>
                  <a:srgbClr val="990000"/>
                </a:solidFill>
              </a:rPr>
              <a:t>Hệ</a:t>
            </a:r>
            <a:r>
              <a:rPr lang="en-US" altLang="en-US" sz="2000" b="1" u="sng" kern="0" dirty="0">
                <a:solidFill>
                  <a:srgbClr val="990000"/>
                </a:solidFill>
              </a:rPr>
              <a:t> </a:t>
            </a:r>
            <a:r>
              <a:rPr lang="en-US" altLang="en-US" sz="2000" b="1" u="sng" kern="0" dirty="0" err="1">
                <a:solidFill>
                  <a:srgbClr val="990000"/>
                </a:solidFill>
              </a:rPr>
              <a:t>quả</a:t>
            </a:r>
            <a:r>
              <a:rPr lang="en-US" altLang="en-US" sz="2000" b="1" u="sng" kern="0" dirty="0">
                <a:solidFill>
                  <a:srgbClr val="990000"/>
                </a:solidFill>
              </a:rPr>
              <a:t> ( </a:t>
            </a:r>
            <a:r>
              <a:rPr lang="en-US" altLang="en-US" sz="2000" b="1" u="sng" kern="0" dirty="0" err="1">
                <a:solidFill>
                  <a:srgbClr val="990000"/>
                </a:solidFill>
              </a:rPr>
              <a:t>đinh</a:t>
            </a:r>
            <a:r>
              <a:rPr lang="en-US" altLang="en-US" sz="2000" b="1" u="sng" kern="0" dirty="0">
                <a:solidFill>
                  <a:srgbClr val="990000"/>
                </a:solidFill>
              </a:rPr>
              <a:t> </a:t>
            </a:r>
            <a:r>
              <a:rPr lang="en-US" altLang="en-US" sz="2000" b="1" u="sng" kern="0" dirty="0" err="1">
                <a:solidFill>
                  <a:srgbClr val="990000"/>
                </a:solidFill>
              </a:rPr>
              <a:t>lý</a:t>
            </a:r>
            <a:r>
              <a:rPr lang="en-US" altLang="en-US" sz="2000" b="1" u="sng" kern="0" dirty="0">
                <a:solidFill>
                  <a:srgbClr val="990000"/>
                </a:solidFill>
              </a:rPr>
              <a:t> </a:t>
            </a:r>
            <a:r>
              <a:rPr lang="en-US" altLang="en-US" sz="2000" b="1" u="sng" kern="0" dirty="0" err="1">
                <a:solidFill>
                  <a:srgbClr val="990000"/>
                </a:solidFill>
              </a:rPr>
              <a:t>Pitago</a:t>
            </a:r>
            <a:r>
              <a:rPr lang="en-US" altLang="en-US" sz="2000" b="1" u="sng" kern="0" dirty="0">
                <a:solidFill>
                  <a:srgbClr val="990000"/>
                </a:solidFill>
              </a:rPr>
              <a:t> ):</a:t>
            </a:r>
          </a:p>
        </p:txBody>
      </p:sp>
      <p:grpSp>
        <p:nvGrpSpPr>
          <p:cNvPr id="13" name="Group 37">
            <a:extLst>
              <a:ext uri="{FF2B5EF4-FFF2-40B4-BE49-F238E27FC236}">
                <a16:creationId xmlns:a16="http://schemas.microsoft.com/office/drawing/2014/main" id="{97BD0002-FED8-46DC-B2B0-D0D3B005BB6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143000"/>
            <a:ext cx="3124200" cy="2362200"/>
            <a:chOff x="192" y="720"/>
            <a:chExt cx="1968" cy="1488"/>
          </a:xfrm>
        </p:grpSpPr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4AE9D4AD-0283-41CD-AB81-17973B299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17" name="AutoShape 8">
                <a:extLst>
                  <a:ext uri="{FF2B5EF4-FFF2-40B4-BE49-F238E27FC236}">
                    <a16:creationId xmlns:a16="http://schemas.microsoft.com/office/drawing/2014/main" id="{5E408903-1A11-4587-A455-29FB13B1D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2A43EE48-89B6-4096-B416-3223F884B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6" y="930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FB5B097E-3B85-41EA-B662-83FFCB83C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19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8982D013-2F43-4B07-8DF0-380EF01862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1E114B5D-C952-47FE-961D-954107BF0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2" name="Text Box 16">
                <a:extLst>
                  <a:ext uri="{FF2B5EF4-FFF2-40B4-BE49-F238E27FC236}">
                    <a16:creationId xmlns:a16="http://schemas.microsoft.com/office/drawing/2014/main" id="{6ECA7CC1-CB69-448D-BA8F-D4F764C6AB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3" name="Text Box 17">
                <a:extLst>
                  <a:ext uri="{FF2B5EF4-FFF2-40B4-BE49-F238E27FC236}">
                    <a16:creationId xmlns:a16="http://schemas.microsoft.com/office/drawing/2014/main" id="{8587F14F-25EA-4EEA-BAB8-41869777C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AFFEA333-5BC0-4D19-86AD-2BCA05489D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8124380B-CF13-4FA3-A050-D18455B0F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EE9B2579-2B94-4427-9F4B-5057319C6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B2FDE08B-2B04-4358-8186-A1F537499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A33DF5B7-755B-40A9-B3B4-1E07FE35DF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9" name="Rectangle 23">
                <a:extLst>
                  <a:ext uri="{FF2B5EF4-FFF2-40B4-BE49-F238E27FC236}">
                    <a16:creationId xmlns:a16="http://schemas.microsoft.com/office/drawing/2014/main" id="{C41AAFBD-EA3C-4735-B1FA-00ACF467A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Arc 35">
              <a:extLst>
                <a:ext uri="{FF2B5EF4-FFF2-40B4-BE49-F238E27FC236}">
                  <a16:creationId xmlns:a16="http://schemas.microsoft.com/office/drawing/2014/main" id="{34F96C05-EAA0-4AD4-81B1-18D54D4DA5C0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" name="Text Box 36">
              <a:extLst>
                <a:ext uri="{FF2B5EF4-FFF2-40B4-BE49-F238E27FC236}">
                  <a16:creationId xmlns:a16="http://schemas.microsoft.com/office/drawing/2014/main" id="{99908F98-F5C0-4E54-B9F8-CB3839D4D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D55C8B1-545E-4A0D-ABF6-746F8251B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1972820" y="669649"/>
            <a:ext cx="573811" cy="5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DCA18939-F9D8-470B-82B0-20686AE35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13368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382ED146-6390-401B-A6CF-0F63EF1F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346" y="4462384"/>
            <a:ext cx="556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 68 – </a:t>
            </a:r>
            <a:r>
              <a:rPr lang="en-US" alt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altLang="en-US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, y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0" name="Group 43">
            <a:extLst>
              <a:ext uri="{FF2B5EF4-FFF2-40B4-BE49-F238E27FC236}">
                <a16:creationId xmlns:a16="http://schemas.microsoft.com/office/drawing/2014/main" id="{571EA17B-6B72-4D77-B5B8-63BE5C50165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126970"/>
            <a:ext cx="3505200" cy="2350029"/>
            <a:chOff x="2640" y="2597"/>
            <a:chExt cx="1872" cy="1291"/>
          </a:xfrm>
        </p:grpSpPr>
        <p:sp>
          <p:nvSpPr>
            <p:cNvPr id="21" name="AutoShape 26">
              <a:extLst>
                <a:ext uri="{FF2B5EF4-FFF2-40B4-BE49-F238E27FC236}">
                  <a16:creationId xmlns:a16="http://schemas.microsoft.com/office/drawing/2014/main" id="{D6D9BB8D-C81D-4206-B238-E074D44CB8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27272">
              <a:off x="3159" y="2835"/>
              <a:ext cx="787" cy="1319"/>
            </a:xfrm>
            <a:prstGeom prst="rtTriangl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914EAA0F-8EBE-4164-9AB9-B18BE6AD6B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7443">
              <a:off x="3143" y="2834"/>
              <a:ext cx="110" cy="108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FFD47963-AC79-4C11-8D57-415C82D7E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6" y="2824"/>
              <a:ext cx="0" cy="6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24" name="Text Box 32">
              <a:extLst>
                <a:ext uri="{FF2B5EF4-FFF2-40B4-BE49-F238E27FC236}">
                  <a16:creationId xmlns:a16="http://schemas.microsoft.com/office/drawing/2014/main" id="{1325D580-9076-4976-BD15-E06C43FD0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2597"/>
              <a:ext cx="24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5" name="Text Box 33">
              <a:extLst>
                <a:ext uri="{FF2B5EF4-FFF2-40B4-BE49-F238E27FC236}">
                  <a16:creationId xmlns:a16="http://schemas.microsoft.com/office/drawing/2014/main" id="{2A54B6E7-A75D-4858-9FCC-0649A4327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410"/>
              <a:ext cx="24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6" name="Text Box 34">
              <a:extLst>
                <a:ext uri="{FF2B5EF4-FFF2-40B4-BE49-F238E27FC236}">
                  <a16:creationId xmlns:a16="http://schemas.microsoft.com/office/drawing/2014/main" id="{5369C726-F4D9-4F20-A17C-1B0468868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435"/>
              <a:ext cx="24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7" name="Text Box 35">
              <a:extLst>
                <a:ext uri="{FF2B5EF4-FFF2-40B4-BE49-F238E27FC236}">
                  <a16:creationId xmlns:a16="http://schemas.microsoft.com/office/drawing/2014/main" id="{3C8F4D2F-788A-44BE-8926-756AB81A9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3" y="3318"/>
              <a:ext cx="2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8" name="Text Box 36">
              <a:extLst>
                <a:ext uri="{FF2B5EF4-FFF2-40B4-BE49-F238E27FC236}">
                  <a16:creationId xmlns:a16="http://schemas.microsoft.com/office/drawing/2014/main" id="{8395C87A-E6C6-40A5-ACB9-F276D9000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" y="3318"/>
              <a:ext cx="24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9" name="Text Box 37">
              <a:extLst>
                <a:ext uri="{FF2B5EF4-FFF2-40B4-BE49-F238E27FC236}">
                  <a16:creationId xmlns:a16="http://schemas.microsoft.com/office/drawing/2014/main" id="{2517CAA8-4F46-449D-9CAE-BFA22A555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2924"/>
              <a:ext cx="24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" name="Text Box 38">
              <a:extLst>
                <a:ext uri="{FF2B5EF4-FFF2-40B4-BE49-F238E27FC236}">
                  <a16:creationId xmlns:a16="http://schemas.microsoft.com/office/drawing/2014/main" id="{342A6378-A51E-4093-912A-323112D9D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2924"/>
              <a:ext cx="2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31" name="Text Box 39">
              <a:extLst>
                <a:ext uri="{FF2B5EF4-FFF2-40B4-BE49-F238E27FC236}">
                  <a16:creationId xmlns:a16="http://schemas.microsoft.com/office/drawing/2014/main" id="{7660759C-6383-4061-B4DE-44CF3EC60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4" y="3120"/>
              <a:ext cx="2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2" name="Text Box 40">
              <a:extLst>
                <a:ext uri="{FF2B5EF4-FFF2-40B4-BE49-F238E27FC236}">
                  <a16:creationId xmlns:a16="http://schemas.microsoft.com/office/drawing/2014/main" id="{F32F8011-89CA-408D-BCA6-6E31022BB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" y="3514"/>
              <a:ext cx="2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3" name="Rectangle 41">
              <a:extLst>
                <a:ext uri="{FF2B5EF4-FFF2-40B4-BE49-F238E27FC236}">
                  <a16:creationId xmlns:a16="http://schemas.microsoft.com/office/drawing/2014/main" id="{E660DF71-E9C0-4FD6-86F7-E291A7463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3410"/>
              <a:ext cx="80" cy="79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Text Box 4">
            <a:extLst>
              <a:ext uri="{FF2B5EF4-FFF2-40B4-BE49-F238E27FC236}">
                <a16:creationId xmlns:a16="http://schemas.microsoft.com/office/drawing/2014/main" id="{23B53525-19A0-495E-BBDD-5180C2C0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0336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CEC0203B-D655-4914-B9D3-6991D020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71" y="769204"/>
            <a:ext cx="69628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grpSp>
        <p:nvGrpSpPr>
          <p:cNvPr id="36" name="Group 37">
            <a:extLst>
              <a:ext uri="{FF2B5EF4-FFF2-40B4-BE49-F238E27FC236}">
                <a16:creationId xmlns:a16="http://schemas.microsoft.com/office/drawing/2014/main" id="{415A4120-83C5-4B71-A3BA-6D28D7958563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371600"/>
            <a:ext cx="3124200" cy="2362200"/>
            <a:chOff x="192" y="720"/>
            <a:chExt cx="1968" cy="1488"/>
          </a:xfrm>
        </p:grpSpPr>
        <p:grpSp>
          <p:nvGrpSpPr>
            <p:cNvPr id="37" name="Group 30">
              <a:extLst>
                <a:ext uri="{FF2B5EF4-FFF2-40B4-BE49-F238E27FC236}">
                  <a16:creationId xmlns:a16="http://schemas.microsoft.com/office/drawing/2014/main" id="{BD58A891-4170-4EA0-AF19-370B1597C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40" name="AutoShape 8">
                <a:extLst>
                  <a:ext uri="{FF2B5EF4-FFF2-40B4-BE49-F238E27FC236}">
                    <a16:creationId xmlns:a16="http://schemas.microsoft.com/office/drawing/2014/main" id="{44CA7F11-89BB-442F-B7CF-3E52BA94D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DEE66F1A-3612-4240-A963-E6ED74CED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0" y="918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10">
                <a:extLst>
                  <a:ext uri="{FF2B5EF4-FFF2-40B4-BE49-F238E27FC236}">
                    <a16:creationId xmlns:a16="http://schemas.microsoft.com/office/drawing/2014/main" id="{3C21F149-4779-4D5F-A3BD-D715AC235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13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Text Box 14">
                <a:extLst>
                  <a:ext uri="{FF2B5EF4-FFF2-40B4-BE49-F238E27FC236}">
                    <a16:creationId xmlns:a16="http://schemas.microsoft.com/office/drawing/2014/main" id="{9FF539E8-9039-4DC5-8D23-23088991E1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44" name="Text Box 15">
                <a:extLst>
                  <a:ext uri="{FF2B5EF4-FFF2-40B4-BE49-F238E27FC236}">
                    <a16:creationId xmlns:a16="http://schemas.microsoft.com/office/drawing/2014/main" id="{4FFCE0EE-3BB7-4330-81F8-67B80CF090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45" name="Text Box 16">
                <a:extLst>
                  <a:ext uri="{FF2B5EF4-FFF2-40B4-BE49-F238E27FC236}">
                    <a16:creationId xmlns:a16="http://schemas.microsoft.com/office/drawing/2014/main" id="{99FC9DBC-4195-484B-B200-2A3FE33DC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9B416C87-0714-4CD6-9FF5-31701F89F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47" name="Text Box 18">
                <a:extLst>
                  <a:ext uri="{FF2B5EF4-FFF2-40B4-BE49-F238E27FC236}">
                    <a16:creationId xmlns:a16="http://schemas.microsoft.com/office/drawing/2014/main" id="{5C7B5E17-7641-4F49-B8E4-CE7D432627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48" name="Text Box 19">
                <a:extLst>
                  <a:ext uri="{FF2B5EF4-FFF2-40B4-BE49-F238E27FC236}">
                    <a16:creationId xmlns:a16="http://schemas.microsoft.com/office/drawing/2014/main" id="{BBB83C27-9807-4A14-B398-C018D12E1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9" name="Text Box 20">
                <a:extLst>
                  <a:ext uri="{FF2B5EF4-FFF2-40B4-BE49-F238E27FC236}">
                    <a16:creationId xmlns:a16="http://schemas.microsoft.com/office/drawing/2014/main" id="{E63CCC45-8185-463B-A74A-E766294DA9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50" name="Text Box 21">
                <a:extLst>
                  <a:ext uri="{FF2B5EF4-FFF2-40B4-BE49-F238E27FC236}">
                    <a16:creationId xmlns:a16="http://schemas.microsoft.com/office/drawing/2014/main" id="{F58578AA-A898-4EFC-8B20-3144815558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51" name="Text Box 22">
                <a:extLst>
                  <a:ext uri="{FF2B5EF4-FFF2-40B4-BE49-F238E27FC236}">
                    <a16:creationId xmlns:a16="http://schemas.microsoft.com/office/drawing/2014/main" id="{930167D9-68D8-429D-AEBC-43A032D21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EBB1F6B4-A7B0-495F-8D28-E38CE53B9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Arc 35">
              <a:extLst>
                <a:ext uri="{FF2B5EF4-FFF2-40B4-BE49-F238E27FC236}">
                  <a16:creationId xmlns:a16="http://schemas.microsoft.com/office/drawing/2014/main" id="{53F06C3C-C7AE-4498-B549-7608B43C0532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9" name="Text Box 36">
              <a:extLst>
                <a:ext uri="{FF2B5EF4-FFF2-40B4-BE49-F238E27FC236}">
                  <a16:creationId xmlns:a16="http://schemas.microsoft.com/office/drawing/2014/main" id="{E81C1923-1A38-4B78-A122-83121F799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F0AC0771-9F84-42C7-86BD-687827105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1821089" y="4484053"/>
            <a:ext cx="573811" cy="5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>
            <a:extLst>
              <a:ext uri="{FF2B5EF4-FFF2-40B4-BE49-F238E27FC236}">
                <a16:creationId xmlns:a16="http://schemas.microsoft.com/office/drawing/2014/main" id="{4C8B0720-3E9B-4E37-9394-874EED1F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320" y="423908"/>
            <a:ext cx="34342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 68 –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, y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9" name="Group 43">
            <a:extLst>
              <a:ext uri="{FF2B5EF4-FFF2-40B4-BE49-F238E27FC236}">
                <a16:creationId xmlns:a16="http://schemas.microsoft.com/office/drawing/2014/main" id="{CD132C0D-BAAC-44E1-89E7-EBE9AE16441D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30905"/>
            <a:ext cx="3505200" cy="2350029"/>
            <a:chOff x="2640" y="2597"/>
            <a:chExt cx="1872" cy="1291"/>
          </a:xfrm>
        </p:grpSpPr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id="{59833E3A-8618-4602-B4EF-3FFB08AB03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27272">
              <a:off x="3159" y="2835"/>
              <a:ext cx="787" cy="1319"/>
            </a:xfrm>
            <a:prstGeom prst="rtTriangl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0AF6B39-F23F-4A2E-A98D-2077285386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7443">
              <a:off x="3143" y="2834"/>
              <a:ext cx="110" cy="108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72FA9277-641B-4E17-BDD5-3C85AEEE7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6" y="2824"/>
              <a:ext cx="0" cy="6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32">
              <a:extLst>
                <a:ext uri="{FF2B5EF4-FFF2-40B4-BE49-F238E27FC236}">
                  <a16:creationId xmlns:a16="http://schemas.microsoft.com/office/drawing/2014/main" id="{6C847959-1FA0-4A31-9C28-46FFF550B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2597"/>
              <a:ext cx="24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4" name="Text Box 33">
              <a:extLst>
                <a:ext uri="{FF2B5EF4-FFF2-40B4-BE49-F238E27FC236}">
                  <a16:creationId xmlns:a16="http://schemas.microsoft.com/office/drawing/2014/main" id="{57ABE072-B39E-46B1-80B2-631B710CB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410"/>
              <a:ext cx="24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5" name="Text Box 34">
              <a:extLst>
                <a:ext uri="{FF2B5EF4-FFF2-40B4-BE49-F238E27FC236}">
                  <a16:creationId xmlns:a16="http://schemas.microsoft.com/office/drawing/2014/main" id="{33CC509D-1437-406E-B462-1716497EC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435"/>
              <a:ext cx="24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6" name="Text Box 35">
              <a:extLst>
                <a:ext uri="{FF2B5EF4-FFF2-40B4-BE49-F238E27FC236}">
                  <a16:creationId xmlns:a16="http://schemas.microsoft.com/office/drawing/2014/main" id="{0340E30E-78FB-4012-9ED6-E375EF284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3" y="3318"/>
              <a:ext cx="2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7" name="Text Box 36">
              <a:extLst>
                <a:ext uri="{FF2B5EF4-FFF2-40B4-BE49-F238E27FC236}">
                  <a16:creationId xmlns:a16="http://schemas.microsoft.com/office/drawing/2014/main" id="{5481C769-4F43-4D15-A138-B2D4D3BE4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" y="3318"/>
              <a:ext cx="24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Text Box 37">
              <a:extLst>
                <a:ext uri="{FF2B5EF4-FFF2-40B4-BE49-F238E27FC236}">
                  <a16:creationId xmlns:a16="http://schemas.microsoft.com/office/drawing/2014/main" id="{F5D0CEE3-EAD0-4249-AC86-6DECC224B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2924"/>
              <a:ext cx="24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9" name="Text Box 38">
              <a:extLst>
                <a:ext uri="{FF2B5EF4-FFF2-40B4-BE49-F238E27FC236}">
                  <a16:creationId xmlns:a16="http://schemas.microsoft.com/office/drawing/2014/main" id="{7AB2E9CF-6085-43CF-AC4E-FD5B96C09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2924"/>
              <a:ext cx="2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30" name="Text Box 39">
              <a:extLst>
                <a:ext uri="{FF2B5EF4-FFF2-40B4-BE49-F238E27FC236}">
                  <a16:creationId xmlns:a16="http://schemas.microsoft.com/office/drawing/2014/main" id="{184F4F46-7B99-4B3A-8456-826F3B0D1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4" y="3120"/>
              <a:ext cx="2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1" name="Text Box 40">
              <a:extLst>
                <a:ext uri="{FF2B5EF4-FFF2-40B4-BE49-F238E27FC236}">
                  <a16:creationId xmlns:a16="http://schemas.microsoft.com/office/drawing/2014/main" id="{62887A7E-0379-47B7-B963-CCBF289E0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" y="3514"/>
              <a:ext cx="2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2" name="Rectangle 41">
              <a:extLst>
                <a:ext uri="{FF2B5EF4-FFF2-40B4-BE49-F238E27FC236}">
                  <a16:creationId xmlns:a16="http://schemas.microsoft.com/office/drawing/2014/main" id="{F608C792-2497-47F9-A4E3-4C1CCAE8D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3415"/>
              <a:ext cx="80" cy="79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Text Box 24">
            <a:extLst>
              <a:ext uri="{FF2B5EF4-FFF2-40B4-BE49-F238E27FC236}">
                <a16:creationId xmlns:a16="http://schemas.microsoft.com/office/drawing/2014/main" id="{4CED22D9-DFB0-4280-A3EF-BF2182E15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7" y="2374680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BC = CH + HC = 1 + 4 = 5   </a:t>
            </a:r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9CB6BB57-CC42-4CA9-A925-EA368071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7" y="2823388"/>
            <a:ext cx="82036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AC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CH.BC (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761EA2-71D4-4963-B2AB-A268B6286854}"/>
              </a:ext>
            </a:extLst>
          </p:cNvPr>
          <p:cNvGrpSpPr/>
          <p:nvPr/>
        </p:nvGrpSpPr>
        <p:grpSpPr>
          <a:xfrm>
            <a:off x="2933700" y="3820800"/>
            <a:ext cx="5562600" cy="461665"/>
            <a:chOff x="1409700" y="3820799"/>
            <a:chExt cx="5562600" cy="461665"/>
          </a:xfrm>
        </p:grpSpPr>
        <p:sp>
          <p:nvSpPr>
            <p:cNvPr id="35" name="Text Box 24">
              <a:extLst>
                <a:ext uri="{FF2B5EF4-FFF2-40B4-BE49-F238E27FC236}">
                  <a16:creationId xmlns:a16="http://schemas.microsoft.com/office/drawing/2014/main" id="{7FA8B42C-E98C-45AB-A0F7-DABA08B3F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700" y="3820799"/>
              <a:ext cx="556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1 . 4 = 4 </a:t>
              </a:r>
            </a:p>
          </p:txBody>
        </p:sp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FC0C6D5D-199F-4D74-87C2-E867C01018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506941"/>
                </p:ext>
              </p:extLst>
            </p:nvPr>
          </p:nvGraphicFramePr>
          <p:xfrm>
            <a:off x="3581400" y="3873142"/>
            <a:ext cx="1397741" cy="362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85800" imgH="177480" progId="Equation.DSMT4">
                    <p:embed/>
                  </p:oleObj>
                </mc:Choice>
                <mc:Fallback>
                  <p:oleObj name="Equation" r:id="rId2" imgW="6858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81400" y="3873142"/>
                          <a:ext cx="1397741" cy="3623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 Box 24">
            <a:extLst>
              <a:ext uri="{FF2B5EF4-FFF2-40B4-BE49-F238E27FC236}">
                <a16:creationId xmlns:a16="http://schemas.microsoft.com/office/drawing/2014/main" id="{0C35FAC2-45D9-4A94-BCCE-BFECFB91E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4313091"/>
            <a:ext cx="201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2 </a:t>
            </a:r>
          </a:p>
        </p:txBody>
      </p:sp>
      <p:sp>
        <p:nvSpPr>
          <p:cNvPr id="38" name="Text Box 24">
            <a:extLst>
              <a:ext uri="{FF2B5EF4-FFF2-40B4-BE49-F238E27FC236}">
                <a16:creationId xmlns:a16="http://schemas.microsoft.com/office/drawing/2014/main" id="{025D1B0E-F20B-494F-AC1C-29222AB8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7" y="4868941"/>
            <a:ext cx="8203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BH.BC (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935AED6-1603-40CA-8177-34D8FD063253}"/>
              </a:ext>
            </a:extLst>
          </p:cNvPr>
          <p:cNvGrpSpPr/>
          <p:nvPr/>
        </p:nvGrpSpPr>
        <p:grpSpPr>
          <a:xfrm>
            <a:off x="3022970" y="5361232"/>
            <a:ext cx="5562600" cy="468999"/>
            <a:chOff x="1498970" y="5361231"/>
            <a:chExt cx="5562600" cy="468999"/>
          </a:xfrm>
        </p:grpSpPr>
        <p:sp>
          <p:nvSpPr>
            <p:cNvPr id="39" name="Text Box 24">
              <a:extLst>
                <a:ext uri="{FF2B5EF4-FFF2-40B4-BE49-F238E27FC236}">
                  <a16:creationId xmlns:a16="http://schemas.microsoft.com/office/drawing/2014/main" id="{DB8364FC-1D1B-472B-BA10-C4C6D15B2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970" y="5361231"/>
              <a:ext cx="556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4 . 5 = 20 </a:t>
              </a:r>
            </a:p>
          </p:txBody>
        </p:sp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BF01C1F4-0DFE-4C75-B01C-1A6E63C706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043408"/>
                </p:ext>
              </p:extLst>
            </p:nvPr>
          </p:nvGraphicFramePr>
          <p:xfrm>
            <a:off x="3653127" y="5363505"/>
            <a:ext cx="2641600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95280" imgH="228600" progId="Equation.DSMT4">
                    <p:embed/>
                  </p:oleObj>
                </mc:Choice>
                <mc:Fallback>
                  <p:oleObj name="Equation" r:id="rId4" imgW="1295280" imgH="22860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FC0C6D5D-199F-4D74-87C2-E867C01018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53127" y="5363505"/>
                          <a:ext cx="2641600" cy="466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6C6D37-EAE6-4A67-AECB-DD3DA1A0F387}"/>
              </a:ext>
            </a:extLst>
          </p:cNvPr>
          <p:cNvGrpSpPr/>
          <p:nvPr/>
        </p:nvGrpSpPr>
        <p:grpSpPr>
          <a:xfrm>
            <a:off x="2465417" y="5891214"/>
            <a:ext cx="2711711" cy="492125"/>
            <a:chOff x="941416" y="5891213"/>
            <a:chExt cx="2711711" cy="492125"/>
          </a:xfrm>
        </p:grpSpPr>
        <p:sp>
          <p:nvSpPr>
            <p:cNvPr id="40" name="Text Box 24">
              <a:extLst>
                <a:ext uri="{FF2B5EF4-FFF2-40B4-BE49-F238E27FC236}">
                  <a16:creationId xmlns:a16="http://schemas.microsoft.com/office/drawing/2014/main" id="{442E3A73-A372-420D-AE11-B31BFF0DF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416" y="5906079"/>
              <a:ext cx="2711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D480DED3-CBB8-4F33-8B7E-0EC9A1E6F5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308271"/>
                </p:ext>
              </p:extLst>
            </p:nvPr>
          </p:nvGraphicFramePr>
          <p:xfrm>
            <a:off x="1600200" y="5891213"/>
            <a:ext cx="1114425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45760" imgH="241200" progId="Equation.DSMT4">
                    <p:embed/>
                  </p:oleObj>
                </mc:Choice>
                <mc:Fallback>
                  <p:oleObj name="Equation" r:id="rId6" imgW="545760" imgH="241200" progId="Equation.DSMT4">
                    <p:embed/>
                    <p:pic>
                      <p:nvPicPr>
                        <p:cNvPr id="41" name="Object 40">
                          <a:extLst>
                            <a:ext uri="{FF2B5EF4-FFF2-40B4-BE49-F238E27FC236}">
                              <a16:creationId xmlns:a16="http://schemas.microsoft.com/office/drawing/2014/main" id="{BF01C1F4-0DFE-4C75-B01C-1A6E63C7067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00200" y="5891213"/>
                          <a:ext cx="1114425" cy="492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FEC931B-BC07-46EF-9594-C5A06C3663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1972820" y="450427"/>
            <a:ext cx="573811" cy="5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1672</Words>
  <Application>Microsoft Office PowerPoint</Application>
  <PresentationFormat>Widescreen</PresentationFormat>
  <Paragraphs>311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 Light</vt:lpstr>
      <vt:lpstr>Times New Roman</vt:lpstr>
      <vt:lpstr>Calibri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Cuong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Aspire3620</dc:creator>
  <cp:lastModifiedBy>H2</cp:lastModifiedBy>
  <cp:revision>36</cp:revision>
  <dcterms:created xsi:type="dcterms:W3CDTF">2006-08-19T05:04:42Z</dcterms:created>
  <dcterms:modified xsi:type="dcterms:W3CDTF">2021-09-04T05:40:13Z</dcterms:modified>
</cp:coreProperties>
</file>